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notesMasterIdLst>
    <p:notesMasterId r:id="rId55"/>
  </p:notesMasterIdLst>
  <p:sldIdLst>
    <p:sldId id="971" r:id="rId6"/>
    <p:sldId id="973" r:id="rId7"/>
    <p:sldId id="974" r:id="rId8"/>
    <p:sldId id="975" r:id="rId9"/>
    <p:sldId id="976" r:id="rId10"/>
    <p:sldId id="977" r:id="rId11"/>
    <p:sldId id="978" r:id="rId12"/>
    <p:sldId id="979" r:id="rId13"/>
    <p:sldId id="1020" r:id="rId14"/>
    <p:sldId id="1021" r:id="rId15"/>
    <p:sldId id="1022" r:id="rId16"/>
    <p:sldId id="1023" r:id="rId17"/>
    <p:sldId id="1064" r:id="rId18"/>
    <p:sldId id="1065" r:id="rId19"/>
    <p:sldId id="1066" r:id="rId20"/>
    <p:sldId id="1067" r:id="rId21"/>
    <p:sldId id="1068" r:id="rId22"/>
    <p:sldId id="1069" r:id="rId23"/>
    <p:sldId id="1070" r:id="rId24"/>
    <p:sldId id="1071" r:id="rId25"/>
    <p:sldId id="1072" r:id="rId26"/>
    <p:sldId id="1074" r:id="rId27"/>
    <p:sldId id="1075" r:id="rId28"/>
    <p:sldId id="1076" r:id="rId29"/>
    <p:sldId id="1103" r:id="rId30"/>
    <p:sldId id="1077" r:id="rId31"/>
    <p:sldId id="1104" r:id="rId32"/>
    <p:sldId id="346" r:id="rId33"/>
    <p:sldId id="1105" r:id="rId34"/>
    <p:sldId id="1106" r:id="rId35"/>
    <p:sldId id="283" r:id="rId36"/>
    <p:sldId id="1127" r:id="rId37"/>
    <p:sldId id="1128" r:id="rId38"/>
    <p:sldId id="1129" r:id="rId39"/>
    <p:sldId id="1130" r:id="rId40"/>
    <p:sldId id="1131" r:id="rId41"/>
    <p:sldId id="1132" r:id="rId42"/>
    <p:sldId id="349" r:id="rId43"/>
    <p:sldId id="288" r:id="rId44"/>
    <p:sldId id="285" r:id="rId45"/>
    <p:sldId id="316" r:id="rId46"/>
    <p:sldId id="317" r:id="rId47"/>
    <p:sldId id="318" r:id="rId48"/>
    <p:sldId id="319" r:id="rId49"/>
    <p:sldId id="324" r:id="rId50"/>
    <p:sldId id="322" r:id="rId51"/>
    <p:sldId id="325" r:id="rId52"/>
    <p:sldId id="1143" r:id="rId53"/>
    <p:sldId id="1146" r:id="rId54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84" d="100"/>
          <a:sy n="84" d="100"/>
        </p:scale>
        <p:origin x="-1140" y="-78"/>
      </p:cViewPr>
      <p:guideLst>
        <p:guide orient="horz" pos="213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9" Type="http://schemas.openxmlformats.org/officeDocument/2006/relationships/commentAuthors" Target="commentAuthors.xml"/><Relationship Id="rId58" Type="http://schemas.openxmlformats.org/officeDocument/2006/relationships/tableStyles" Target="tableStyles.xml"/><Relationship Id="rId57" Type="http://schemas.openxmlformats.org/officeDocument/2006/relationships/viewProps" Target="viewProps.xml"/><Relationship Id="rId56" Type="http://schemas.openxmlformats.org/officeDocument/2006/relationships/presProps" Target="presProps.xml"/><Relationship Id="rId55" Type="http://schemas.openxmlformats.org/officeDocument/2006/relationships/notesMaster" Target="notesMasters/notesMaster1.xml"/><Relationship Id="rId54" Type="http://schemas.openxmlformats.org/officeDocument/2006/relationships/slide" Target="slides/slide49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4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170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65DF1CD-652B-45F3-ACB0-26145DD8EFE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幻灯片图像占位符 3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7173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38138"/>
            <a:ext cx="2057400" cy="57880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38138"/>
            <a:ext cx="6019800" cy="57880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71538" y="2674938"/>
            <a:ext cx="3627437" cy="3451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2674938"/>
            <a:ext cx="3629025" cy="3451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38138"/>
            <a:ext cx="2057400" cy="57880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38138"/>
            <a:ext cx="6019800" cy="57880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71538" y="2674938"/>
            <a:ext cx="3627437" cy="3451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2674938"/>
            <a:ext cx="3629025" cy="3451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38138"/>
            <a:ext cx="2057400" cy="57880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38138"/>
            <a:ext cx="6019800" cy="57880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71538" y="2674938"/>
            <a:ext cx="3627437" cy="3451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2674938"/>
            <a:ext cx="3629025" cy="3451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71538" y="2674938"/>
            <a:ext cx="3627437" cy="3451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2674938"/>
            <a:ext cx="3629025" cy="3451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38138"/>
            <a:ext cx="2057400" cy="57880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38138"/>
            <a:ext cx="6019800" cy="57880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ounded Rectangle 13"/>
          <p:cNvSpPr>
            <a:spLocks noChangeArrowheads="1"/>
          </p:cNvSpPr>
          <p:nvPr/>
        </p:nvSpPr>
        <p:spPr bwMode="auto">
          <a:xfrm>
            <a:off x="228600" y="228600"/>
            <a:ext cx="8696325" cy="2468563"/>
          </a:xfrm>
          <a:prstGeom prst="roundRect">
            <a:avLst>
              <a:gd name="adj" fmla="val 3361"/>
            </a:avLst>
          </a:prstGeom>
          <a:gradFill rotWithShape="0">
            <a:gsLst>
              <a:gs pos="0">
                <a:srgbClr val="0293E0"/>
              </a:gs>
              <a:gs pos="89999">
                <a:srgbClr val="83D3FE"/>
              </a:gs>
              <a:gs pos="100000">
                <a:srgbClr val="83D3FE"/>
              </a:gs>
            </a:gsLst>
            <a:lin ang="5400000"/>
          </a:gradFill>
          <a:ln w="9525">
            <a:noFill/>
            <a:rou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anose="020E0502030303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027" name="Group 15"/>
          <p:cNvGrpSpPr/>
          <p:nvPr/>
        </p:nvGrpSpPr>
        <p:grpSpPr>
          <a:xfrm>
            <a:off x="211138" y="1679575"/>
            <a:ext cx="8723312" cy="1330325"/>
            <a:chOff x="0" y="0"/>
            <a:chExt cx="13027839" cy="1892300"/>
          </a:xfrm>
        </p:grpSpPr>
        <p:sp>
          <p:nvSpPr>
            <p:cNvPr id="2" name="Freeform 14"/>
            <p:cNvSpPr/>
            <p:nvPr/>
          </p:nvSpPr>
          <p:spPr bwMode="auto">
            <a:xfrm>
              <a:off x="8715257" y="205489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8999"/>
              </a:schemeClr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29" name="Freeform 18"/>
            <p:cNvSpPr/>
            <p:nvPr/>
          </p:nvSpPr>
          <p:spPr bwMode="auto">
            <a:xfrm>
              <a:off x="3596584" y="24840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812" y="266"/>
                </a:cxn>
                <a:cxn ang="0">
                  <a:pos x="2556" y="210"/>
                </a:cxn>
                <a:cxn ang="0">
                  <a:pos x="2308" y="162"/>
                </a:cxn>
                <a:cxn ang="0">
                  <a:pos x="2074" y="120"/>
                </a:cxn>
                <a:cxn ang="0">
                  <a:pos x="1850" y="86"/>
                </a:cxn>
                <a:cxn ang="0">
                  <a:pos x="1532" y="46"/>
                </a:cxn>
                <a:cxn ang="0">
                  <a:pos x="1148" y="14"/>
                </a:cxn>
                <a:cxn ang="0">
                  <a:pos x="802" y="0"/>
                </a:cxn>
                <a:cxn ang="0">
                  <a:pos x="496" y="4"/>
                </a:cxn>
                <a:cxn ang="0">
                  <a:pos x="230" y="20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2092" y="450"/>
                </a:cxn>
                <a:cxn ang="0">
                  <a:pos x="2562" y="544"/>
                </a:cxn>
                <a:cxn ang="0">
                  <a:pos x="2852" y="598"/>
                </a:cxn>
                <a:cxn ang="0">
                  <a:pos x="3128" y="642"/>
                </a:cxn>
                <a:cxn ang="0">
                  <a:pos x="3388" y="678"/>
                </a:cxn>
                <a:cxn ang="0">
                  <a:pos x="3632" y="708"/>
                </a:cxn>
                <a:cxn ang="0">
                  <a:pos x="3864" y="732"/>
                </a:cxn>
                <a:cxn ang="0">
                  <a:pos x="4080" y="748"/>
                </a:cxn>
                <a:cxn ang="0">
                  <a:pos x="4286" y="758"/>
                </a:cxn>
                <a:cxn ang="0">
                  <a:pos x="4478" y="762"/>
                </a:cxn>
                <a:cxn ang="0">
                  <a:pos x="4660" y="760"/>
                </a:cxn>
                <a:cxn ang="0">
                  <a:pos x="4830" y="754"/>
                </a:cxn>
                <a:cxn ang="0">
                  <a:pos x="4992" y="740"/>
                </a:cxn>
                <a:cxn ang="0">
                  <a:pos x="5144" y="72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30" name="Freeform 22"/>
            <p:cNvSpPr/>
            <p:nvPr/>
          </p:nvSpPr>
          <p:spPr bwMode="auto">
            <a:xfrm>
              <a:off x="3909537" y="40646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 cmpd="sng">
              <a:solidFill>
                <a:srgbClr val="FFFFFF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31" name="Freeform 26"/>
            <p:cNvSpPr/>
            <p:nvPr/>
          </p:nvSpPr>
          <p:spPr bwMode="auto">
            <a:xfrm>
              <a:off x="8060902" y="22581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 cmpd="sng">
              <a:solidFill>
                <a:srgbClr val="FFFFFF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 useBgFill="1">
          <p:nvSpPr>
            <p:cNvPr id="3" name="Freeform 10"/>
            <p:cNvSpPr/>
            <p:nvPr/>
          </p:nvSpPr>
          <p:spPr bwMode="auto">
            <a:xfrm>
              <a:off x="0" y="0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160" y="192"/>
                </a:cxn>
                <a:cxn ang="0">
                  <a:pos x="2718" y="112"/>
                </a:cxn>
                <a:cxn ang="0">
                  <a:pos x="2314" y="56"/>
                </a:cxn>
                <a:cxn ang="0">
                  <a:pos x="1948" y="20"/>
                </a:cxn>
                <a:cxn ang="0">
                  <a:pos x="1616" y="2"/>
                </a:cxn>
                <a:cxn ang="0">
                  <a:pos x="1318" y="0"/>
                </a:cxn>
                <a:cxn ang="0">
                  <a:pos x="1054" y="10"/>
                </a:cxn>
                <a:cxn ang="0">
                  <a:pos x="822" y="30"/>
                </a:cxn>
                <a:cxn ang="0">
                  <a:pos x="620" y="58"/>
                </a:cxn>
                <a:cxn ang="0">
                  <a:pos x="450" y="92"/>
                </a:cxn>
                <a:cxn ang="0">
                  <a:pos x="308" y="126"/>
                </a:cxn>
                <a:cxn ang="0">
                  <a:pos x="194" y="160"/>
                </a:cxn>
                <a:cxn ang="0">
                  <a:pos x="108" y="192"/>
                </a:cxn>
                <a:cxn ang="0">
                  <a:pos x="12" y="234"/>
                </a:cxn>
                <a:cxn ang="0">
                  <a:pos x="0" y="1192"/>
                </a:cxn>
                <a:cxn ang="0">
                  <a:pos x="8196" y="1186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33" name="Title Placeholder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34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64138" y="6249988"/>
            <a:ext cx="3786188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r"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5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3675" y="6249988"/>
            <a:ext cx="3786188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6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90975" y="6249988"/>
            <a:ext cx="116205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  <p:sp>
        <p:nvSpPr>
          <p:cNvPr id="1037" name="Text Placeholder 2"/>
          <p:cNvSpPr>
            <a:spLocks noGrp="1"/>
          </p:cNvSpPr>
          <p:nvPr>
            <p:ph type="body"/>
          </p:nvPr>
        </p:nvSpPr>
        <p:spPr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>
          <a:solidFill>
            <a:schemeClr val="tx2"/>
          </a:solidFill>
          <a:latin typeface="+mn-lt"/>
          <a:ea typeface="+mn-ea"/>
          <a:cs typeface="+mn-cs"/>
        </a:defRPr>
      </a:lvl1pPr>
      <a:lvl2pPr marL="57658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>
          <a:solidFill>
            <a:schemeClr val="tx2"/>
          </a:solidFill>
          <a:latin typeface="+mn-lt"/>
          <a:ea typeface="+mn-ea"/>
        </a:defRPr>
      </a:lvl2pPr>
      <a:lvl3pPr marL="85598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>
          <a:solidFill>
            <a:schemeClr val="tx2"/>
          </a:solidFill>
          <a:latin typeface="+mn-lt"/>
          <a:ea typeface="+mn-ea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>
          <a:solidFill>
            <a:schemeClr val="tx2"/>
          </a:solidFill>
          <a:latin typeface="+mn-lt"/>
          <a:ea typeface="+mn-ea"/>
        </a:defRPr>
      </a:lvl4pPr>
      <a:lvl5pPr marL="14624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5pPr>
      <a:lvl6pPr marL="19196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6pPr>
      <a:lvl7pPr marL="23768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7pPr>
      <a:lvl8pPr marL="28340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8pPr>
      <a:lvl9pPr marL="32912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Rounded Rectangle 11"/>
          <p:cNvSpPr>
            <a:spLocks noChangeArrowheads="1"/>
          </p:cNvSpPr>
          <p:nvPr/>
        </p:nvSpPr>
        <p:spPr bwMode="auto">
          <a:xfrm>
            <a:off x="228600" y="228600"/>
            <a:ext cx="8696325" cy="1427163"/>
          </a:xfrm>
          <a:prstGeom prst="roundRect">
            <a:avLst>
              <a:gd name="adj" fmla="val 7134"/>
            </a:avLst>
          </a:prstGeom>
          <a:gradFill rotWithShape="0">
            <a:gsLst>
              <a:gs pos="0">
                <a:srgbClr val="0293E0"/>
              </a:gs>
              <a:gs pos="89999">
                <a:srgbClr val="83D3FE"/>
              </a:gs>
              <a:gs pos="100000">
                <a:srgbClr val="83D3FE"/>
              </a:gs>
            </a:gsLst>
            <a:lin ang="5400000"/>
          </a:gradFill>
          <a:ln w="9525">
            <a:noFill/>
            <a:rou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anose="020E0502030303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099" name="Group 5"/>
          <p:cNvGrpSpPr/>
          <p:nvPr/>
        </p:nvGrpSpPr>
        <p:grpSpPr>
          <a:xfrm>
            <a:off x="211138" y="714375"/>
            <a:ext cx="8723312" cy="1330325"/>
            <a:chOff x="0" y="0"/>
            <a:chExt cx="13027839" cy="1892300"/>
          </a:xfrm>
        </p:grpSpPr>
        <p:sp>
          <p:nvSpPr>
            <p:cNvPr id="2" name="Freeform 14"/>
            <p:cNvSpPr/>
            <p:nvPr/>
          </p:nvSpPr>
          <p:spPr bwMode="auto">
            <a:xfrm>
              <a:off x="8715257" y="205489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8999"/>
              </a:schemeClr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" name="Freeform 18"/>
            <p:cNvSpPr/>
            <p:nvPr/>
          </p:nvSpPr>
          <p:spPr bwMode="auto">
            <a:xfrm>
              <a:off x="3596584" y="24840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812" y="266"/>
                </a:cxn>
                <a:cxn ang="0">
                  <a:pos x="2556" y="210"/>
                </a:cxn>
                <a:cxn ang="0">
                  <a:pos x="2308" y="162"/>
                </a:cxn>
                <a:cxn ang="0">
                  <a:pos x="2074" y="120"/>
                </a:cxn>
                <a:cxn ang="0">
                  <a:pos x="1850" y="86"/>
                </a:cxn>
                <a:cxn ang="0">
                  <a:pos x="1532" y="46"/>
                </a:cxn>
                <a:cxn ang="0">
                  <a:pos x="1148" y="14"/>
                </a:cxn>
                <a:cxn ang="0">
                  <a:pos x="802" y="0"/>
                </a:cxn>
                <a:cxn ang="0">
                  <a:pos x="496" y="4"/>
                </a:cxn>
                <a:cxn ang="0">
                  <a:pos x="230" y="20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2092" y="450"/>
                </a:cxn>
                <a:cxn ang="0">
                  <a:pos x="2562" y="544"/>
                </a:cxn>
                <a:cxn ang="0">
                  <a:pos x="2852" y="598"/>
                </a:cxn>
                <a:cxn ang="0">
                  <a:pos x="3128" y="642"/>
                </a:cxn>
                <a:cxn ang="0">
                  <a:pos x="3388" y="678"/>
                </a:cxn>
                <a:cxn ang="0">
                  <a:pos x="3632" y="708"/>
                </a:cxn>
                <a:cxn ang="0">
                  <a:pos x="3864" y="732"/>
                </a:cxn>
                <a:cxn ang="0">
                  <a:pos x="4080" y="748"/>
                </a:cxn>
                <a:cxn ang="0">
                  <a:pos x="4286" y="758"/>
                </a:cxn>
                <a:cxn ang="0">
                  <a:pos x="4478" y="762"/>
                </a:cxn>
                <a:cxn ang="0">
                  <a:pos x="4660" y="760"/>
                </a:cxn>
                <a:cxn ang="0">
                  <a:pos x="4830" y="754"/>
                </a:cxn>
                <a:cxn ang="0">
                  <a:pos x="4992" y="740"/>
                </a:cxn>
                <a:cxn ang="0">
                  <a:pos x="5144" y="72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02" name="Freeform 22"/>
            <p:cNvSpPr/>
            <p:nvPr/>
          </p:nvSpPr>
          <p:spPr bwMode="auto">
            <a:xfrm>
              <a:off x="3909537" y="40646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 cmpd="sng">
              <a:solidFill>
                <a:srgbClr val="FFFFFF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03" name="Freeform 26"/>
            <p:cNvSpPr/>
            <p:nvPr/>
          </p:nvSpPr>
          <p:spPr bwMode="auto">
            <a:xfrm>
              <a:off x="8060902" y="22581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 cmpd="sng">
              <a:solidFill>
                <a:srgbClr val="FFFFFF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 useBgFill="1">
          <p:nvSpPr>
            <p:cNvPr id="4104" name="Freeform 10"/>
            <p:cNvSpPr/>
            <p:nvPr/>
          </p:nvSpPr>
          <p:spPr bwMode="auto">
            <a:xfrm>
              <a:off x="0" y="0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160" y="192"/>
                </a:cxn>
                <a:cxn ang="0">
                  <a:pos x="2718" y="112"/>
                </a:cxn>
                <a:cxn ang="0">
                  <a:pos x="2314" y="56"/>
                </a:cxn>
                <a:cxn ang="0">
                  <a:pos x="1948" y="20"/>
                </a:cxn>
                <a:cxn ang="0">
                  <a:pos x="1616" y="2"/>
                </a:cxn>
                <a:cxn ang="0">
                  <a:pos x="1318" y="0"/>
                </a:cxn>
                <a:cxn ang="0">
                  <a:pos x="1054" y="10"/>
                </a:cxn>
                <a:cxn ang="0">
                  <a:pos x="822" y="30"/>
                </a:cxn>
                <a:cxn ang="0">
                  <a:pos x="620" y="58"/>
                </a:cxn>
                <a:cxn ang="0">
                  <a:pos x="450" y="92"/>
                </a:cxn>
                <a:cxn ang="0">
                  <a:pos x="308" y="126"/>
                </a:cxn>
                <a:cxn ang="0">
                  <a:pos x="194" y="160"/>
                </a:cxn>
                <a:cxn ang="0">
                  <a:pos x="108" y="192"/>
                </a:cxn>
                <a:cxn ang="0">
                  <a:pos x="12" y="234"/>
                </a:cxn>
                <a:cxn ang="0">
                  <a:pos x="0" y="1192"/>
                </a:cxn>
                <a:cxn ang="0">
                  <a:pos x="8196" y="1186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4105" name="Title Placeholder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106" name="Text Placeholder 2"/>
          <p:cNvSpPr>
            <a:spLocks noGrp="1"/>
          </p:cNvSpPr>
          <p:nvPr>
            <p:ph type="body"/>
          </p:nvPr>
        </p:nvSpPr>
        <p:spPr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107" name="Date Placeholder 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64138" y="6249988"/>
            <a:ext cx="3786188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r"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8" name="Footer Placeholder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3675" y="6249988"/>
            <a:ext cx="3786188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9" name="Slide Number Placeholder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90975" y="6249988"/>
            <a:ext cx="116205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>
          <a:solidFill>
            <a:schemeClr val="tx2"/>
          </a:solidFill>
          <a:latin typeface="+mn-lt"/>
          <a:ea typeface="+mn-ea"/>
          <a:cs typeface="+mn-cs"/>
        </a:defRPr>
      </a:lvl1pPr>
      <a:lvl2pPr marL="57658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>
          <a:solidFill>
            <a:schemeClr val="tx2"/>
          </a:solidFill>
          <a:latin typeface="+mn-lt"/>
          <a:ea typeface="+mn-ea"/>
        </a:defRPr>
      </a:lvl2pPr>
      <a:lvl3pPr marL="85598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>
          <a:solidFill>
            <a:schemeClr val="tx2"/>
          </a:solidFill>
          <a:latin typeface="+mn-lt"/>
          <a:ea typeface="+mn-ea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>
          <a:solidFill>
            <a:schemeClr val="tx2"/>
          </a:solidFill>
          <a:latin typeface="+mn-lt"/>
          <a:ea typeface="+mn-ea"/>
        </a:defRPr>
      </a:lvl4pPr>
      <a:lvl5pPr marL="14624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5pPr>
      <a:lvl6pPr marL="19196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6pPr>
      <a:lvl7pPr marL="23768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7pPr>
      <a:lvl8pPr marL="28340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8pPr>
      <a:lvl9pPr marL="32912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Rounded Rectangle 14"/>
          <p:cNvSpPr>
            <a:spLocks noChangeArrowheads="1"/>
          </p:cNvSpPr>
          <p:nvPr/>
        </p:nvSpPr>
        <p:spPr bwMode="auto">
          <a:xfrm>
            <a:off x="228600" y="228600"/>
            <a:ext cx="8696325" cy="1427163"/>
          </a:xfrm>
          <a:prstGeom prst="roundRect">
            <a:avLst>
              <a:gd name="adj" fmla="val 7134"/>
            </a:avLst>
          </a:prstGeom>
          <a:gradFill rotWithShape="0">
            <a:gsLst>
              <a:gs pos="0">
                <a:srgbClr val="0293E0"/>
              </a:gs>
              <a:gs pos="89999">
                <a:srgbClr val="83D3FE"/>
              </a:gs>
              <a:gs pos="100000">
                <a:srgbClr val="83D3FE"/>
              </a:gs>
            </a:gsLst>
            <a:lin ang="5400000"/>
          </a:gradFill>
          <a:ln w="9525">
            <a:noFill/>
            <a:rou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anose="020E0502030303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5123" name="Group 23"/>
          <p:cNvGrpSpPr/>
          <p:nvPr/>
        </p:nvGrpSpPr>
        <p:grpSpPr>
          <a:xfrm>
            <a:off x="211138" y="714375"/>
            <a:ext cx="8723312" cy="1331913"/>
            <a:chOff x="0" y="0"/>
            <a:chExt cx="13011150" cy="1892300"/>
          </a:xfrm>
        </p:grpSpPr>
        <p:sp>
          <p:nvSpPr>
            <p:cNvPr id="2" name="Freeform 14"/>
            <p:cNvSpPr/>
            <p:nvPr/>
          </p:nvSpPr>
          <p:spPr bwMode="auto">
            <a:xfrm>
              <a:off x="8715931" y="207499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8999"/>
              </a:schemeClr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" name="Freeform 18"/>
            <p:cNvSpPr/>
            <p:nvPr/>
          </p:nvSpPr>
          <p:spPr bwMode="auto">
            <a:xfrm>
              <a:off x="3596712" y="24810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812" y="266"/>
                </a:cxn>
                <a:cxn ang="0">
                  <a:pos x="2556" y="210"/>
                </a:cxn>
                <a:cxn ang="0">
                  <a:pos x="2308" y="162"/>
                </a:cxn>
                <a:cxn ang="0">
                  <a:pos x="2074" y="120"/>
                </a:cxn>
                <a:cxn ang="0">
                  <a:pos x="1850" y="86"/>
                </a:cxn>
                <a:cxn ang="0">
                  <a:pos x="1532" y="46"/>
                </a:cxn>
                <a:cxn ang="0">
                  <a:pos x="1148" y="14"/>
                </a:cxn>
                <a:cxn ang="0">
                  <a:pos x="802" y="0"/>
                </a:cxn>
                <a:cxn ang="0">
                  <a:pos x="496" y="4"/>
                </a:cxn>
                <a:cxn ang="0">
                  <a:pos x="230" y="20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2092" y="450"/>
                </a:cxn>
                <a:cxn ang="0">
                  <a:pos x="2562" y="544"/>
                </a:cxn>
                <a:cxn ang="0">
                  <a:pos x="2852" y="598"/>
                </a:cxn>
                <a:cxn ang="0">
                  <a:pos x="3128" y="642"/>
                </a:cxn>
                <a:cxn ang="0">
                  <a:pos x="3388" y="678"/>
                </a:cxn>
                <a:cxn ang="0">
                  <a:pos x="3632" y="708"/>
                </a:cxn>
                <a:cxn ang="0">
                  <a:pos x="3864" y="732"/>
                </a:cxn>
                <a:cxn ang="0">
                  <a:pos x="4080" y="748"/>
                </a:cxn>
                <a:cxn ang="0">
                  <a:pos x="4286" y="758"/>
                </a:cxn>
                <a:cxn ang="0">
                  <a:pos x="4478" y="762"/>
                </a:cxn>
                <a:cxn ang="0">
                  <a:pos x="4660" y="760"/>
                </a:cxn>
                <a:cxn ang="0">
                  <a:pos x="4830" y="754"/>
                </a:cxn>
                <a:cxn ang="0">
                  <a:pos x="4992" y="740"/>
                </a:cxn>
                <a:cxn ang="0">
                  <a:pos x="5144" y="72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126" name="Freeform 22"/>
            <p:cNvSpPr/>
            <p:nvPr/>
          </p:nvSpPr>
          <p:spPr bwMode="auto">
            <a:xfrm>
              <a:off x="3909264" y="40598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 cmpd="sng">
              <a:solidFill>
                <a:srgbClr val="FFFFFF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127" name="Freeform 26"/>
            <p:cNvSpPr/>
            <p:nvPr/>
          </p:nvSpPr>
          <p:spPr bwMode="auto">
            <a:xfrm>
              <a:off x="8062414" y="22554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 cmpd="sng">
              <a:solidFill>
                <a:srgbClr val="FFFFFF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 useBgFill="1">
          <p:nvSpPr>
            <p:cNvPr id="5128" name="Freeform 28"/>
            <p:cNvSpPr/>
            <p:nvPr/>
          </p:nvSpPr>
          <p:spPr bwMode="auto">
            <a:xfrm>
              <a:off x="0" y="0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160" y="192"/>
                </a:cxn>
                <a:cxn ang="0">
                  <a:pos x="2718" y="112"/>
                </a:cxn>
                <a:cxn ang="0">
                  <a:pos x="2314" y="56"/>
                </a:cxn>
                <a:cxn ang="0">
                  <a:pos x="1948" y="20"/>
                </a:cxn>
                <a:cxn ang="0">
                  <a:pos x="1616" y="2"/>
                </a:cxn>
                <a:cxn ang="0">
                  <a:pos x="1318" y="0"/>
                </a:cxn>
                <a:cxn ang="0">
                  <a:pos x="1054" y="10"/>
                </a:cxn>
                <a:cxn ang="0">
                  <a:pos x="822" y="30"/>
                </a:cxn>
                <a:cxn ang="0">
                  <a:pos x="620" y="58"/>
                </a:cxn>
                <a:cxn ang="0">
                  <a:pos x="450" y="92"/>
                </a:cxn>
                <a:cxn ang="0">
                  <a:pos x="308" y="126"/>
                </a:cxn>
                <a:cxn ang="0">
                  <a:pos x="194" y="160"/>
                </a:cxn>
                <a:cxn ang="0">
                  <a:pos x="108" y="192"/>
                </a:cxn>
                <a:cxn ang="0">
                  <a:pos x="12" y="234"/>
                </a:cxn>
                <a:cxn ang="0">
                  <a:pos x="0" y="1192"/>
                </a:cxn>
                <a:cxn ang="0">
                  <a:pos x="8196" y="1186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129" name="Title Placeholder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5130" name="Text Placeholder 2"/>
          <p:cNvSpPr>
            <a:spLocks noGrp="1"/>
          </p:cNvSpPr>
          <p:nvPr>
            <p:ph type="body"/>
          </p:nvPr>
        </p:nvSpPr>
        <p:spPr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131" name="Date Placeholder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64138" y="6249988"/>
            <a:ext cx="3786188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r"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32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3675" y="6249988"/>
            <a:ext cx="3786188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33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90975" y="6249988"/>
            <a:ext cx="116205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>
          <a:solidFill>
            <a:schemeClr val="tx2"/>
          </a:solidFill>
          <a:latin typeface="+mn-lt"/>
          <a:ea typeface="+mn-ea"/>
          <a:cs typeface="+mn-cs"/>
        </a:defRPr>
      </a:lvl1pPr>
      <a:lvl2pPr marL="57658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>
          <a:solidFill>
            <a:schemeClr val="tx2"/>
          </a:solidFill>
          <a:latin typeface="+mn-lt"/>
          <a:ea typeface="+mn-ea"/>
        </a:defRPr>
      </a:lvl2pPr>
      <a:lvl3pPr marL="85598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>
          <a:solidFill>
            <a:schemeClr val="tx2"/>
          </a:solidFill>
          <a:latin typeface="+mn-lt"/>
          <a:ea typeface="+mn-ea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>
          <a:solidFill>
            <a:schemeClr val="tx2"/>
          </a:solidFill>
          <a:latin typeface="+mn-lt"/>
          <a:ea typeface="+mn-ea"/>
        </a:defRPr>
      </a:lvl4pPr>
      <a:lvl5pPr marL="14624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5pPr>
      <a:lvl6pPr marL="19196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6pPr>
      <a:lvl7pPr marL="23768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7pPr>
      <a:lvl8pPr marL="28340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8pPr>
      <a:lvl9pPr marL="32912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146" name="Rounded Rectangle 20"/>
          <p:cNvSpPr>
            <a:spLocks noChangeArrowheads="1"/>
          </p:cNvSpPr>
          <p:nvPr/>
        </p:nvSpPr>
        <p:spPr bwMode="auto">
          <a:xfrm>
            <a:off x="228600" y="228600"/>
            <a:ext cx="8696325" cy="1427163"/>
          </a:xfrm>
          <a:prstGeom prst="roundRect">
            <a:avLst>
              <a:gd name="adj" fmla="val 7134"/>
            </a:avLst>
          </a:prstGeom>
          <a:gradFill rotWithShape="0">
            <a:gsLst>
              <a:gs pos="0">
                <a:srgbClr val="0293E0"/>
              </a:gs>
              <a:gs pos="89999">
                <a:srgbClr val="83D3FE"/>
              </a:gs>
              <a:gs pos="100000">
                <a:srgbClr val="83D3FE"/>
              </a:gs>
            </a:gsLst>
            <a:lin ang="5400000"/>
          </a:gradFill>
          <a:ln w="9525">
            <a:noFill/>
            <a:rou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anose="020E0502030303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6147" name="Group 14"/>
          <p:cNvGrpSpPr/>
          <p:nvPr/>
        </p:nvGrpSpPr>
        <p:grpSpPr>
          <a:xfrm>
            <a:off x="211138" y="714375"/>
            <a:ext cx="8723312" cy="1331913"/>
            <a:chOff x="0" y="0"/>
            <a:chExt cx="13011150" cy="1892300"/>
          </a:xfrm>
        </p:grpSpPr>
        <p:sp>
          <p:nvSpPr>
            <p:cNvPr id="2" name="Freeform 14"/>
            <p:cNvSpPr/>
            <p:nvPr/>
          </p:nvSpPr>
          <p:spPr bwMode="auto">
            <a:xfrm>
              <a:off x="8715931" y="207499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8999"/>
              </a:schemeClr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" name="Freeform 18"/>
            <p:cNvSpPr/>
            <p:nvPr/>
          </p:nvSpPr>
          <p:spPr bwMode="auto">
            <a:xfrm>
              <a:off x="3596712" y="24810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812" y="266"/>
                </a:cxn>
                <a:cxn ang="0">
                  <a:pos x="2556" y="210"/>
                </a:cxn>
                <a:cxn ang="0">
                  <a:pos x="2308" y="162"/>
                </a:cxn>
                <a:cxn ang="0">
                  <a:pos x="2074" y="120"/>
                </a:cxn>
                <a:cxn ang="0">
                  <a:pos x="1850" y="86"/>
                </a:cxn>
                <a:cxn ang="0">
                  <a:pos x="1532" y="46"/>
                </a:cxn>
                <a:cxn ang="0">
                  <a:pos x="1148" y="14"/>
                </a:cxn>
                <a:cxn ang="0">
                  <a:pos x="802" y="0"/>
                </a:cxn>
                <a:cxn ang="0">
                  <a:pos x="496" y="4"/>
                </a:cxn>
                <a:cxn ang="0">
                  <a:pos x="230" y="20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2092" y="450"/>
                </a:cxn>
                <a:cxn ang="0">
                  <a:pos x="2562" y="544"/>
                </a:cxn>
                <a:cxn ang="0">
                  <a:pos x="2852" y="598"/>
                </a:cxn>
                <a:cxn ang="0">
                  <a:pos x="3128" y="642"/>
                </a:cxn>
                <a:cxn ang="0">
                  <a:pos x="3388" y="678"/>
                </a:cxn>
                <a:cxn ang="0">
                  <a:pos x="3632" y="708"/>
                </a:cxn>
                <a:cxn ang="0">
                  <a:pos x="3864" y="732"/>
                </a:cxn>
                <a:cxn ang="0">
                  <a:pos x="4080" y="748"/>
                </a:cxn>
                <a:cxn ang="0">
                  <a:pos x="4286" y="758"/>
                </a:cxn>
                <a:cxn ang="0">
                  <a:pos x="4478" y="762"/>
                </a:cxn>
                <a:cxn ang="0">
                  <a:pos x="4660" y="760"/>
                </a:cxn>
                <a:cxn ang="0">
                  <a:pos x="4830" y="754"/>
                </a:cxn>
                <a:cxn ang="0">
                  <a:pos x="4992" y="740"/>
                </a:cxn>
                <a:cxn ang="0">
                  <a:pos x="5144" y="72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150" name="Freeform 22"/>
            <p:cNvSpPr/>
            <p:nvPr/>
          </p:nvSpPr>
          <p:spPr bwMode="auto">
            <a:xfrm>
              <a:off x="3909264" y="40598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 cmpd="sng">
              <a:solidFill>
                <a:srgbClr val="FFFFFF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151" name="Freeform 26"/>
            <p:cNvSpPr/>
            <p:nvPr/>
          </p:nvSpPr>
          <p:spPr bwMode="auto">
            <a:xfrm>
              <a:off x="8062414" y="22554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 cmpd="sng">
              <a:solidFill>
                <a:srgbClr val="FFFFFF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 useBgFill="1">
          <p:nvSpPr>
            <p:cNvPr id="6152" name="Freeform 19"/>
            <p:cNvSpPr/>
            <p:nvPr/>
          </p:nvSpPr>
          <p:spPr bwMode="auto">
            <a:xfrm>
              <a:off x="0" y="0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160" y="192"/>
                </a:cxn>
                <a:cxn ang="0">
                  <a:pos x="2718" y="112"/>
                </a:cxn>
                <a:cxn ang="0">
                  <a:pos x="2314" y="56"/>
                </a:cxn>
                <a:cxn ang="0">
                  <a:pos x="1948" y="20"/>
                </a:cxn>
                <a:cxn ang="0">
                  <a:pos x="1616" y="2"/>
                </a:cxn>
                <a:cxn ang="0">
                  <a:pos x="1318" y="0"/>
                </a:cxn>
                <a:cxn ang="0">
                  <a:pos x="1054" y="10"/>
                </a:cxn>
                <a:cxn ang="0">
                  <a:pos x="822" y="30"/>
                </a:cxn>
                <a:cxn ang="0">
                  <a:pos x="620" y="58"/>
                </a:cxn>
                <a:cxn ang="0">
                  <a:pos x="450" y="92"/>
                </a:cxn>
                <a:cxn ang="0">
                  <a:pos x="308" y="126"/>
                </a:cxn>
                <a:cxn ang="0">
                  <a:pos x="194" y="160"/>
                </a:cxn>
                <a:cxn ang="0">
                  <a:pos x="108" y="192"/>
                </a:cxn>
                <a:cxn ang="0">
                  <a:pos x="12" y="234"/>
                </a:cxn>
                <a:cxn ang="0">
                  <a:pos x="0" y="1192"/>
                </a:cxn>
                <a:cxn ang="0">
                  <a:pos x="8196" y="1186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6153" name="Title Placeholder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154" name="Text Placeholder 2"/>
          <p:cNvSpPr>
            <a:spLocks noGrp="1"/>
          </p:cNvSpPr>
          <p:nvPr>
            <p:ph type="body"/>
          </p:nvPr>
        </p:nvSpPr>
        <p:spPr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155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64138" y="6249988"/>
            <a:ext cx="3786188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r"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6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3675" y="6249988"/>
            <a:ext cx="3786188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7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90975" y="6249988"/>
            <a:ext cx="116205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  <a:ea typeface="华文新魏" pitchFamily="2" charset="-122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>
          <a:solidFill>
            <a:schemeClr val="tx2"/>
          </a:solidFill>
          <a:latin typeface="+mn-lt"/>
          <a:ea typeface="+mn-ea"/>
          <a:cs typeface="+mn-cs"/>
        </a:defRPr>
      </a:lvl1pPr>
      <a:lvl2pPr marL="57658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>
          <a:solidFill>
            <a:schemeClr val="tx2"/>
          </a:solidFill>
          <a:latin typeface="+mn-lt"/>
          <a:ea typeface="+mn-ea"/>
        </a:defRPr>
      </a:lvl2pPr>
      <a:lvl3pPr marL="85598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>
          <a:solidFill>
            <a:schemeClr val="tx2"/>
          </a:solidFill>
          <a:latin typeface="+mn-lt"/>
          <a:ea typeface="+mn-ea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>
          <a:solidFill>
            <a:schemeClr val="tx2"/>
          </a:solidFill>
          <a:latin typeface="+mn-lt"/>
          <a:ea typeface="+mn-ea"/>
        </a:defRPr>
      </a:lvl4pPr>
      <a:lvl5pPr marL="14624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5pPr>
      <a:lvl6pPr marL="19196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6pPr>
      <a:lvl7pPr marL="23768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7pPr>
      <a:lvl8pPr marL="28340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8pPr>
      <a:lvl9pPr marL="3291205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8455"/>
            <a:ext cx="8229600" cy="1508760"/>
          </a:xfrm>
        </p:spPr>
        <p:txBody>
          <a:bodyPr/>
          <a:p>
            <a:r>
              <a:rPr lang="zh-CN" altLang="en-US" sz="3200">
                <a:solidFill>
                  <a:srgbClr val="FF0000"/>
                </a:solidFill>
              </a:rPr>
              <a:t>第一章比赛场地和器材</a:t>
            </a:r>
            <a:br>
              <a:rPr lang="zh-CN" altLang="en-US"/>
            </a:br>
            <a:r>
              <a:rPr lang="zh-CN" altLang="en-US" sz="2800"/>
              <a:t>第一条比赛场地</a:t>
            </a:r>
            <a:br>
              <a:rPr lang="zh-CN" altLang="en-US" sz="2400">
                <a:solidFill>
                  <a:srgbClr val="7030A0"/>
                </a:solidFill>
              </a:rPr>
            </a:br>
            <a:endParaRPr lang="zh-CN" altLang="en-US" sz="2400">
              <a:solidFill>
                <a:srgbClr val="7030A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7346" name="Picture 1" descr="图1"/>
          <p:cNvPicPr>
            <a:picLocks noGrp="1" noChangeAspect="1"/>
          </p:cNvPicPr>
          <p:nvPr>
            <p:ph idx="4294967295"/>
          </p:nvPr>
        </p:nvPicPr>
        <p:blipFill>
          <a:blip r:embed="rId1"/>
          <a:stretch>
            <a:fillRect/>
          </a:stretch>
        </p:blipFill>
        <p:spPr>
          <a:xfrm>
            <a:off x="489585" y="2574290"/>
            <a:ext cx="7082155" cy="4605655"/>
          </a:xfrm>
        </p:spPr>
      </p:pic>
      <p:sp>
        <p:nvSpPr>
          <p:cNvPr id="4" name="文本框 3"/>
          <p:cNvSpPr txBox="1"/>
          <p:nvPr/>
        </p:nvSpPr>
        <p:spPr>
          <a:xfrm>
            <a:off x="457200" y="1988820"/>
            <a:ext cx="4572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7030A0"/>
                </a:solidFill>
                <a:sym typeface="+mn-ea"/>
              </a:rPr>
              <a:t> </a:t>
            </a:r>
            <a:r>
              <a:rPr lang="zh-CN" altLang="en-US" sz="2400">
                <a:solidFill>
                  <a:srgbClr val="7030A0"/>
                </a:solidFill>
                <a:sym typeface="+mn-ea"/>
              </a:rPr>
              <a:t>一、场地</a:t>
            </a:r>
            <a:endParaRPr lang="zh-CN" altLang="en-US" sz="240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rgbClr val="FF0000"/>
                </a:solidFill>
              </a:rPr>
              <a:t>第四章</a:t>
            </a:r>
            <a:r>
              <a:rPr lang="en-US" altLang="zh-CN">
                <a:solidFill>
                  <a:srgbClr val="FF0000"/>
                </a:solidFill>
              </a:rPr>
              <a:t>  </a:t>
            </a:r>
            <a:r>
              <a:rPr lang="zh-CN" altLang="en-US">
                <a:solidFill>
                  <a:srgbClr val="FF0000"/>
                </a:solidFill>
              </a:rPr>
              <a:t>比赛方法</a:t>
            </a:r>
            <a:br>
              <a:rPr lang="zh-CN" altLang="en-US"/>
            </a:br>
            <a:r>
              <a:rPr lang="zh-CN" altLang="en-US" sz="2800"/>
              <a:t>第六条 </a:t>
            </a:r>
            <a:r>
              <a:rPr lang="en-US" altLang="zh-CN" sz="2800"/>
              <a:t> </a:t>
            </a:r>
            <a:r>
              <a:rPr lang="zh-CN" altLang="en-US" sz="2800"/>
              <a:t>比赛方法</a:t>
            </a:r>
            <a:endParaRPr lang="zh-CN" altLang="en-US" sz="28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8440" y="1900555"/>
            <a:ext cx="8566785" cy="4578985"/>
          </a:xfrm>
        </p:spPr>
        <p:txBody>
          <a:bodyPr/>
          <a:p>
            <a:pPr marL="0" indent="0" latinLnBrk="0">
              <a:lnSpc>
                <a:spcPts val="298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rgbClr val="7030A0"/>
                </a:solidFill>
                <a:sym typeface="+mn-ea"/>
              </a:rPr>
              <a:t>一、比赛形式</a:t>
            </a:r>
            <a:endParaRPr lang="zh-CN" altLang="en-US" dirty="0">
              <a:solidFill>
                <a:srgbClr val="7030A0"/>
              </a:solidFill>
            </a:endParaRPr>
          </a:p>
          <a:p>
            <a:pPr marL="0" indent="0" latinLnBrk="0">
              <a:lnSpc>
                <a:spcPts val="29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 1</a:t>
            </a:r>
            <a:r>
              <a:rPr lang="zh-CN" altLang="en-US" dirty="0">
                <a:sym typeface="+mn-ea"/>
              </a:rPr>
              <a:t>、比赛在两队之间进行，每队5人，每人1球，球号与队员号码、击球顺序一致。</a:t>
            </a:r>
            <a:endParaRPr lang="zh-CN" altLang="en-US" dirty="0"/>
          </a:p>
          <a:p>
            <a:pPr marL="0" indent="0" latinLnBrk="0">
              <a:lnSpc>
                <a:spcPts val="29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 2</a:t>
            </a:r>
            <a:r>
              <a:rPr lang="zh-CN" altLang="en-US" dirty="0">
                <a:sym typeface="+mn-ea"/>
              </a:rPr>
              <a:t>、先攻方使用红球，后攻方使用白球。</a:t>
            </a:r>
            <a:endParaRPr lang="en-US" altLang="zh-CN" dirty="0"/>
          </a:p>
          <a:p>
            <a:pPr marL="0" indent="0" latinLnBrk="0">
              <a:lnSpc>
                <a:spcPts val="29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 3</a:t>
            </a:r>
            <a:r>
              <a:rPr lang="zh-CN" altLang="en-US" dirty="0">
                <a:sym typeface="+mn-ea"/>
              </a:rPr>
              <a:t>、比赛按1～10球号顺序依次交替击球，直到比赛结束。</a:t>
            </a:r>
            <a:endParaRPr lang="zh-CN" altLang="en-US" dirty="0"/>
          </a:p>
          <a:p>
            <a:pPr latinLnBrk="0">
              <a:lnSpc>
                <a:spcPts val="2980"/>
              </a:lnSpc>
              <a:spcBef>
                <a:spcPts val="0"/>
              </a:spcBef>
              <a:buNone/>
            </a:pP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latinLnBrk="0">
              <a:lnSpc>
                <a:spcPts val="298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latinLnBrk="0">
              <a:lnSpc>
                <a:spcPts val="2980"/>
              </a:lnSpc>
              <a:spcBef>
                <a:spcPts val="0"/>
              </a:spcBef>
              <a:buNone/>
            </a:pP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 自球以外的9个球均称为“他球”，界内球和界外球均称为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“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场上球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”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。</a:t>
            </a:r>
            <a:endParaRPr lang="zh-CN" altLang="en-US" dirty="0">
              <a:solidFill>
                <a:srgbClr val="FF0000"/>
              </a:solidFill>
            </a:endParaRPr>
          </a:p>
          <a:p>
            <a:pPr marL="0" algn="l" latinLnBrk="0">
              <a:lnSpc>
                <a:spcPts val="2980"/>
              </a:lnSpc>
              <a:spcBef>
                <a:spcPts val="0"/>
              </a:spcBef>
              <a:buSzTx/>
              <a:buNone/>
            </a:pPr>
            <a:r>
              <a:rPr lang="zh-CN" altLang="en-US" dirty="0">
                <a:solidFill>
                  <a:srgbClr val="7030A0"/>
                </a:solidFill>
                <a:sym typeface="+mn-ea"/>
              </a:rPr>
              <a:t>二、比赛时间</a:t>
            </a:r>
            <a:endParaRPr lang="zh-CN" altLang="en-US" dirty="0">
              <a:solidFill>
                <a:srgbClr val="7030A0"/>
              </a:solidFill>
            </a:endParaRPr>
          </a:p>
          <a:p>
            <a:pPr latinLnBrk="0">
              <a:lnSpc>
                <a:spcPts val="2980"/>
              </a:lnSpc>
              <a:spcBef>
                <a:spcPts val="0"/>
              </a:spcBef>
              <a:buNone/>
            </a:pPr>
            <a:r>
              <a:rPr lang="zh-CN" altLang="en-US" dirty="0">
                <a:sym typeface="+mn-ea"/>
              </a:rPr>
              <a:t>  每场比赛时间为30分钟。</a:t>
            </a:r>
            <a:endParaRPr lang="zh-CN" altLang="en-US" dirty="0"/>
          </a:p>
          <a:p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6550" y="945515"/>
            <a:ext cx="8481060" cy="5180965"/>
          </a:xfrm>
        </p:spPr>
        <p:txBody>
          <a:bodyPr/>
          <a:p>
            <a:pPr marL="0" algn="l" latinLnBrk="0">
              <a:lnSpc>
                <a:spcPts val="2980"/>
              </a:lnSpc>
              <a:spcBef>
                <a:spcPts val="0"/>
              </a:spcBef>
              <a:buSzTx/>
              <a:buNone/>
            </a:pPr>
            <a:r>
              <a:rPr lang="zh-CN" altLang="en-US" dirty="0">
                <a:solidFill>
                  <a:srgbClr val="7030A0"/>
                </a:solidFill>
                <a:sym typeface="+mn-ea"/>
              </a:rPr>
              <a:t>三、比赛开始</a:t>
            </a:r>
            <a:endParaRPr lang="zh-CN" altLang="en-US" dirty="0">
              <a:solidFill>
                <a:srgbClr val="7030A0"/>
              </a:solidFill>
            </a:endParaRPr>
          </a:p>
          <a:p>
            <a:pPr latinLnBrk="0">
              <a:lnSpc>
                <a:spcPts val="29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 1</a:t>
            </a:r>
            <a:r>
              <a:rPr lang="zh-CN" altLang="en-US" dirty="0">
                <a:sym typeface="+mn-ea"/>
              </a:rPr>
              <a:t>、比赛开始前，上场队员按击球顺序，沿开球区至第四角方向从1号到10号依次排列。  </a:t>
            </a:r>
            <a:endParaRPr lang="zh-CN" altLang="en-US" dirty="0"/>
          </a:p>
          <a:p>
            <a:pPr latinLnBrk="0">
              <a:lnSpc>
                <a:spcPts val="29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 2</a:t>
            </a:r>
            <a:r>
              <a:rPr lang="zh-CN" altLang="en-US" dirty="0">
                <a:sym typeface="+mn-ea"/>
              </a:rPr>
              <a:t>、比赛在总记录台或主裁判员宣布“比赛开始”后开始。</a:t>
            </a:r>
            <a:endParaRPr lang="zh-CN" altLang="en-US" dirty="0"/>
          </a:p>
          <a:p>
            <a:pPr marL="0" indent="0" latinLnBrk="0">
              <a:lnSpc>
                <a:spcPts val="3280"/>
              </a:lnSpc>
              <a:spcBef>
                <a:spcPts val="0"/>
              </a:spcBef>
              <a:buNone/>
            </a:pPr>
            <a:endParaRPr lang="zh-CN" altLang="en-US" dirty="0">
              <a:solidFill>
                <a:srgbClr val="7030A0"/>
              </a:solidFill>
              <a:sym typeface="宋体" panose="02010600030101010101" pitchFamily="2" charset="-122"/>
            </a:endParaRPr>
          </a:p>
          <a:p>
            <a:pPr marL="0" indent="0" latinLnBrk="0">
              <a:lnSpc>
                <a:spcPts val="328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rgbClr val="7030A0"/>
                </a:solidFill>
                <a:sym typeface="宋体" panose="02010600030101010101" pitchFamily="2" charset="-122"/>
              </a:rPr>
              <a:t>四、比赛结束　</a:t>
            </a:r>
            <a:r>
              <a:rPr lang="zh-CN" altLang="en-US" dirty="0">
                <a:sym typeface="宋体" panose="02010600030101010101" pitchFamily="2" charset="-122"/>
              </a:rPr>
              <a:t>　</a:t>
            </a:r>
            <a:br>
              <a:rPr lang="zh-CN" altLang="en-US" dirty="0">
                <a:sym typeface="宋体" panose="02010600030101010101" pitchFamily="2" charset="-122"/>
              </a:rPr>
            </a:br>
            <a:r>
              <a:rPr lang="en-US" altLang="zh-CN" dirty="0">
                <a:sym typeface="宋体" panose="02010600030101010101" pitchFamily="2" charset="-122"/>
              </a:rPr>
              <a:t> 1</a:t>
            </a:r>
            <a:r>
              <a:rPr lang="zh-CN" altLang="en-US" dirty="0">
                <a:sym typeface="宋体" panose="02010600030101010101" pitchFamily="2" charset="-122"/>
              </a:rPr>
              <a:t>、当比赛时间终了时，应遵循以下方式结束比赛：　　</a:t>
            </a:r>
            <a:br>
              <a:rPr lang="zh-CN" altLang="en-US" dirty="0">
                <a:sym typeface="宋体" panose="02010600030101010101" pitchFamily="2" charset="-122"/>
              </a:rPr>
            </a:br>
            <a:r>
              <a:rPr lang="en-US" altLang="zh-CN" dirty="0">
                <a:sym typeface="宋体" panose="02010600030101010101" pitchFamily="2" charset="-122"/>
              </a:rPr>
              <a:t>  </a:t>
            </a:r>
            <a:r>
              <a:rPr lang="zh-CN" altLang="en-US" dirty="0">
                <a:sym typeface="宋体" panose="02010600030101010101" pitchFamily="2" charset="-122"/>
              </a:rPr>
              <a:t>（</a:t>
            </a:r>
            <a:r>
              <a:rPr lang="en-US" altLang="zh-CN" dirty="0">
                <a:sym typeface="宋体" panose="02010600030101010101" pitchFamily="2" charset="-122"/>
              </a:rPr>
              <a:t>1</a:t>
            </a:r>
            <a:r>
              <a:rPr lang="zh-CN" altLang="en-US" dirty="0">
                <a:sym typeface="宋体" panose="02010600030101010101" pitchFamily="2" charset="-122"/>
              </a:rPr>
              <a:t>）如先攻方击球员正在击球，则在下一号后攻方队员完成击球后，比赛结束。　　</a:t>
            </a:r>
            <a:br>
              <a:rPr lang="zh-CN" altLang="en-US" dirty="0">
                <a:sym typeface="宋体" panose="02010600030101010101" pitchFamily="2" charset="-122"/>
              </a:rPr>
            </a:br>
            <a:r>
              <a:rPr lang="en-US" altLang="zh-CN" dirty="0">
                <a:sym typeface="宋体" panose="02010600030101010101" pitchFamily="2" charset="-122"/>
              </a:rPr>
              <a:t>  </a:t>
            </a:r>
            <a:r>
              <a:rPr lang="zh-CN" altLang="en-US" dirty="0">
                <a:sym typeface="宋体" panose="02010600030101010101" pitchFamily="2" charset="-122"/>
              </a:rPr>
              <a:t>（</a:t>
            </a:r>
            <a:r>
              <a:rPr lang="en-US" altLang="zh-CN" dirty="0">
                <a:sym typeface="宋体" panose="02010600030101010101" pitchFamily="2" charset="-122"/>
              </a:rPr>
              <a:t>2</a:t>
            </a:r>
            <a:r>
              <a:rPr lang="zh-CN" altLang="en-US" dirty="0">
                <a:sym typeface="宋体" panose="02010600030101010101" pitchFamily="2" charset="-122"/>
              </a:rPr>
              <a:t>）如后攻方击球员正在击球，则在其完成击球后，比赛结束。　</a:t>
            </a:r>
            <a:br>
              <a:rPr lang="zh-CN" altLang="en-US" dirty="0">
                <a:sym typeface="宋体" panose="02010600030101010101" pitchFamily="2" charset="-122"/>
              </a:rPr>
            </a:br>
            <a:r>
              <a:rPr lang="en-US" altLang="zh-CN" dirty="0">
                <a:sym typeface="宋体" panose="02010600030101010101" pitchFamily="2" charset="-122"/>
              </a:rPr>
              <a:t>  </a:t>
            </a:r>
            <a:r>
              <a:rPr lang="zh-CN" altLang="en-US" dirty="0">
                <a:sym typeface="宋体" panose="02010600030101010101" pitchFamily="2" charset="-122"/>
              </a:rPr>
              <a:t>（</a:t>
            </a:r>
            <a:r>
              <a:rPr lang="en-US" altLang="zh-CN" dirty="0">
                <a:sym typeface="宋体" panose="02010600030101010101" pitchFamily="2" charset="-122"/>
              </a:rPr>
              <a:t>3</a:t>
            </a:r>
            <a:r>
              <a:rPr lang="zh-CN" altLang="en-US" dirty="0">
                <a:sym typeface="宋体" panose="02010600030101010101" pitchFamily="2" charset="-122"/>
              </a:rPr>
              <a:t>）当裁判员呼号与时间终了同步时，呼号有效。</a:t>
            </a:r>
            <a:endParaRPr lang="zh-CN" altLang="en-US" dirty="0">
              <a:sym typeface="宋体" panose="02010600030101010101" pitchFamily="2" charset="-122"/>
            </a:endParaRPr>
          </a:p>
          <a:p>
            <a:pPr marL="0" indent="0" latinLnBrk="0">
              <a:lnSpc>
                <a:spcPts val="3280"/>
              </a:lnSpc>
              <a:buNone/>
            </a:pPr>
            <a:r>
              <a:rPr lang="en-US" altLang="zh-CN" dirty="0">
                <a:sym typeface="宋体" panose="02010600030101010101" pitchFamily="2" charset="-122"/>
              </a:rPr>
              <a:t>2</a:t>
            </a:r>
            <a:r>
              <a:rPr lang="zh-CN" altLang="en-US" dirty="0">
                <a:sym typeface="宋体" panose="02010600030101010101" pitchFamily="2" charset="-122"/>
              </a:rPr>
              <a:t>、比赛结束由主裁判员宣布。</a:t>
            </a:r>
            <a:br>
              <a:rPr lang="zh-CN" altLang="en-US" dirty="0">
                <a:sym typeface="+mn-ea"/>
              </a:rPr>
            </a:br>
            <a:endParaRPr lang="zh-CN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4305" y="352425"/>
            <a:ext cx="8767445" cy="6343015"/>
          </a:xfrm>
        </p:spPr>
        <p:txBody>
          <a:bodyPr/>
          <a:p>
            <a:pPr marL="0" indent="0"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rgbClr val="7030A0"/>
                </a:solidFill>
                <a:sym typeface="+mn-ea"/>
              </a:rPr>
              <a:t>五、队员替换</a:t>
            </a:r>
            <a:endParaRPr lang="zh-CN" altLang="en-US" dirty="0">
              <a:solidFill>
                <a:srgbClr val="7030A0"/>
              </a:solidFill>
            </a:endParaRPr>
          </a:p>
          <a:p>
            <a:pPr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ym typeface="+mn-ea"/>
              </a:rPr>
              <a:t> </a:t>
            </a:r>
            <a:endParaRPr lang="zh-CN" altLang="en-US" dirty="0">
              <a:sym typeface="+mn-ea"/>
            </a:endParaRPr>
          </a:p>
          <a:p>
            <a:pPr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dirty="0">
                <a:sym typeface="+mn-ea"/>
              </a:rPr>
              <a:t>1、允许替补队员替换场上队员。</a:t>
            </a:r>
            <a:endParaRPr lang="zh-CN" altLang="en-US" dirty="0">
              <a:sym typeface="+mn-ea"/>
            </a:endParaRPr>
          </a:p>
          <a:p>
            <a:pPr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dirty="0">
                <a:sym typeface="+mn-ea"/>
              </a:rPr>
              <a:t>（1）队员替换应在主裁判员呼叫该球号前，由教练员（或队长）向记录员申请，记录员在审核并办理完替换手续后向主裁判员报告。</a:t>
            </a:r>
            <a:endParaRPr lang="zh-CN" altLang="en-US" dirty="0">
              <a:sym typeface="+mn-ea"/>
            </a:endParaRPr>
          </a:p>
          <a:p>
            <a:pPr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dirty="0">
                <a:sym typeface="+mn-ea"/>
              </a:rPr>
              <a:t>（2）主裁判员呼叫到该号时，如果此时替换队员还没有佩戴好号码标识，则本轮不予替换，主裁判员可直接呼叫下一号队员进场比赛。</a:t>
            </a:r>
            <a:endParaRPr lang="zh-CN" altLang="en-US" dirty="0"/>
          </a:p>
          <a:p>
            <a:pPr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3</a:t>
            </a:r>
            <a:r>
              <a:rPr lang="zh-CN" altLang="en-US" dirty="0">
                <a:sym typeface="+mn-ea"/>
              </a:rPr>
              <a:t>）不得替换击球员。</a:t>
            </a:r>
            <a:endParaRPr lang="zh-CN" altLang="en-US" dirty="0"/>
          </a:p>
          <a:p>
            <a:pPr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dirty="0">
              <a:solidFill>
                <a:srgbClr val="FF0000"/>
              </a:solidFill>
            </a:endParaRPr>
          </a:p>
          <a:p>
            <a:pPr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提交击球顺序名单后，允许名单上的每位替补队员有一次替换机会。</a:t>
            </a:r>
            <a:endParaRPr lang="zh-CN" altLang="en-US" dirty="0">
              <a:solidFill>
                <a:srgbClr val="FF0000"/>
              </a:solidFill>
            </a:endParaRPr>
          </a:p>
          <a:p>
            <a:pPr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替补队员上场须继续使用被替换队员的号码标识，并佩戴好。</a:t>
            </a:r>
            <a:endParaRPr lang="zh-CN" altLang="en-US" dirty="0"/>
          </a:p>
          <a:p>
            <a:pPr marL="0" indent="0" latinLnBrk="0">
              <a:lnSpc>
                <a:spcPts val="3080"/>
              </a:lnSpc>
              <a:spcBef>
                <a:spcPts val="0"/>
              </a:spcBef>
              <a:buNone/>
            </a:pP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1945" y="984885"/>
            <a:ext cx="8510270" cy="5606415"/>
          </a:xfrm>
        </p:spPr>
        <p:txBody>
          <a:bodyPr/>
          <a:p>
            <a:pPr marL="0" indent="0">
              <a:lnSpc>
                <a:spcPct val="90000"/>
              </a:lnSpc>
              <a:buNone/>
            </a:pPr>
            <a:r>
              <a:rPr lang="zh-CN" altLang="en-US" dirty="0">
                <a:sym typeface="+mn-ea"/>
              </a:rPr>
              <a:t>2、替换犯规</a:t>
            </a:r>
            <a:endParaRPr lang="zh-CN" altLang="en-US" dirty="0">
              <a:sym typeface="+mn-ea"/>
            </a:endParaRPr>
          </a:p>
          <a:p>
            <a:pPr marL="0" indent="0" latinLnBrk="0">
              <a:lnSpc>
                <a:spcPts val="3080"/>
              </a:lnSpc>
              <a:buNone/>
            </a:pPr>
            <a:r>
              <a:rPr lang="en-US" altLang="zh-CN" dirty="0">
                <a:sym typeface="+mn-ea"/>
              </a:rPr>
              <a:t>   替换犯规是指未办理替换手续的替补队员上场参加比赛。</a:t>
            </a:r>
            <a:endParaRPr lang="en-US" altLang="zh-CN" dirty="0"/>
          </a:p>
          <a:p>
            <a:pPr marL="0" indent="0" latinLnBrk="0">
              <a:lnSpc>
                <a:spcPts val="3080"/>
              </a:lnSpc>
              <a:buNone/>
            </a:pPr>
            <a:r>
              <a:rPr lang="en-US" altLang="zh-CN" dirty="0">
                <a:sym typeface="+mn-ea"/>
              </a:rPr>
              <a:t>   发生替换犯规时，裁判员应宣布击球无效，并令该替补队员退到场外，将所移动的球恢复原位后，再呼叫下一号队员进场比赛。如果无法恢复到犯规前的状态，则比赛行为无效，取消该号替换犯规时的得分。待该替补队员正式履行替换手续后，其以后的行为</a:t>
            </a:r>
            <a:r>
              <a:rPr lang="zh-CN" altLang="en-US" dirty="0">
                <a:sym typeface="+mn-ea"/>
              </a:rPr>
              <a:t>方为</a:t>
            </a:r>
            <a:r>
              <a:rPr lang="en-US" altLang="zh-CN" dirty="0">
                <a:sym typeface="+mn-ea"/>
              </a:rPr>
              <a:t>有效。</a:t>
            </a:r>
            <a:endParaRPr lang="zh-CN" altLang="en-US" dirty="0">
              <a:solidFill>
                <a:srgbClr val="7030A0"/>
              </a:solidFill>
              <a:sym typeface="+mn-ea"/>
            </a:endParaRPr>
          </a:p>
          <a:p>
            <a:pPr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rgbClr val="7030A0"/>
                </a:solidFill>
                <a:sym typeface="+mn-ea"/>
              </a:rPr>
              <a:t>六、缺员比赛</a:t>
            </a:r>
            <a:r>
              <a:rPr lang="en-US" altLang="zh-CN" dirty="0">
                <a:sym typeface="+mn-ea"/>
              </a:rPr>
              <a:t> </a:t>
            </a:r>
            <a:endParaRPr lang="en-US" altLang="zh-CN" dirty="0">
              <a:sym typeface="+mn-ea"/>
            </a:endParaRPr>
          </a:p>
          <a:p>
            <a:pPr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1</a:t>
            </a:r>
            <a:r>
              <a:rPr lang="zh-CN" altLang="en-US" dirty="0">
                <a:sym typeface="+mn-ea"/>
              </a:rPr>
              <a:t>、比赛期间，一方因故出现缺员时比赛可继续进行，但教练员或队长须及时报告裁判员。</a:t>
            </a:r>
            <a:endParaRPr lang="en-US" altLang="zh-CN" dirty="0">
              <a:sym typeface="+mn-ea"/>
            </a:endParaRPr>
          </a:p>
          <a:p>
            <a:pPr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2</a:t>
            </a:r>
            <a:r>
              <a:rPr lang="zh-CN" altLang="en-US" dirty="0">
                <a:sym typeface="+mn-ea"/>
              </a:rPr>
              <a:t>、缺员比赛时，缺员的球应保留，其他队员使其移动、得分等均有效。一旦该球成为界外球，则不能再进场。</a:t>
            </a:r>
            <a:endParaRPr lang="zh-CN" altLang="en-US" dirty="0"/>
          </a:p>
          <a:p>
            <a:pPr latinLnBrk="0">
              <a:lnSpc>
                <a:spcPts val="3080"/>
              </a:lnSpc>
              <a:spcBef>
                <a:spcPts val="0"/>
              </a:spcBef>
            </a:pP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2075" y="251460"/>
            <a:ext cx="8938260" cy="6542405"/>
          </a:xfrm>
        </p:spPr>
        <p:txBody>
          <a:bodyPr/>
          <a:p>
            <a:pPr>
              <a:lnSpc>
                <a:spcPct val="80000"/>
              </a:lnSpc>
            </a:pPr>
            <a:endParaRPr lang="zh-CN" altLang="en-US" sz="2000" dirty="0">
              <a:sym typeface="+mn-ea"/>
            </a:endParaRPr>
          </a:p>
          <a:p>
            <a:pPr latinLnBrk="0">
              <a:lnSpc>
                <a:spcPts val="2500"/>
              </a:lnSpc>
              <a:spcBef>
                <a:spcPts val="0"/>
              </a:spcBef>
            </a:pPr>
            <a:r>
              <a:rPr lang="en-US" altLang="zh-CN" sz="2000" dirty="0">
                <a:sym typeface="+mn-ea"/>
              </a:rPr>
              <a:t>                                                        </a:t>
            </a:r>
            <a:r>
              <a:rPr lang="zh-CN" altLang="en-US" sz="3600">
                <a:solidFill>
                  <a:srgbClr val="FF0000"/>
                </a:solidFill>
                <a:latin typeface="+mj-lt"/>
                <a:ea typeface="+mj-ea"/>
                <a:cs typeface="+mj-cs"/>
                <a:sym typeface="+mn-ea"/>
              </a:rPr>
              <a:t>第五章      胜负</a:t>
            </a:r>
            <a:endParaRPr lang="zh-CN" altLang="en-US" sz="2000" dirty="0">
              <a:sym typeface="+mn-ea"/>
            </a:endParaRPr>
          </a:p>
          <a:p>
            <a:pPr latinLnBrk="0">
              <a:lnSpc>
                <a:spcPts val="2500"/>
              </a:lnSpc>
              <a:spcBef>
                <a:spcPts val="0"/>
              </a:spcBef>
            </a:pP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                                                        </a:t>
            </a:r>
            <a:r>
              <a:rPr lang="zh-CN" altLang="en-US" sz="2800">
                <a:solidFill>
                  <a:srgbClr val="FFFFFF"/>
                </a:solidFill>
                <a:latin typeface="+mj-lt"/>
                <a:ea typeface="+mj-ea"/>
                <a:cs typeface="+mj-cs"/>
                <a:sym typeface="+mn-ea"/>
              </a:rPr>
              <a:t>  第七条 </a:t>
            </a:r>
            <a:r>
              <a:rPr lang="en-US" altLang="zh-CN" sz="2800">
                <a:solidFill>
                  <a:srgbClr val="FFFFFF"/>
                </a:solidFill>
                <a:latin typeface="+mj-lt"/>
                <a:ea typeface="+mj-ea"/>
                <a:cs typeface="+mj-cs"/>
                <a:sym typeface="+mn-ea"/>
              </a:rPr>
              <a:t> </a:t>
            </a:r>
            <a:r>
              <a:rPr lang="zh-CN" altLang="en-US" sz="2800">
                <a:solidFill>
                  <a:srgbClr val="FFFFFF"/>
                </a:solidFill>
                <a:latin typeface="+mj-lt"/>
                <a:ea typeface="+mj-ea"/>
                <a:cs typeface="+mj-cs"/>
                <a:sym typeface="+mn-ea"/>
              </a:rPr>
              <a:t> 胜负</a:t>
            </a:r>
            <a:endParaRPr lang="zh-CN" altLang="en-US" sz="2000" dirty="0">
              <a:sym typeface="+mn-ea"/>
            </a:endParaRPr>
          </a:p>
          <a:p>
            <a:pPr marL="0" indent="0" latinLnBrk="0">
              <a:lnSpc>
                <a:spcPts val="2500"/>
              </a:lnSpc>
              <a:spcBef>
                <a:spcPts val="0"/>
              </a:spcBef>
              <a:buNone/>
            </a:pPr>
            <a:r>
              <a:rPr lang="zh-CN" altLang="en-US" sz="2000" dirty="0">
                <a:solidFill>
                  <a:srgbClr val="7030A0"/>
                </a:solidFill>
                <a:sym typeface="+mn-ea"/>
              </a:rPr>
              <a:t>一、得分及胜负</a:t>
            </a:r>
            <a:endParaRPr lang="zh-CN" altLang="en-US" sz="2000" dirty="0">
              <a:solidFill>
                <a:srgbClr val="7030A0"/>
              </a:solidFill>
            </a:endParaRPr>
          </a:p>
          <a:p>
            <a:pPr marL="0" indent="0" latinLnBrk="0">
              <a:lnSpc>
                <a:spcPts val="2500"/>
              </a:lnSpc>
              <a:spcBef>
                <a:spcPts val="0"/>
              </a:spcBef>
              <a:buNone/>
            </a:pPr>
            <a:r>
              <a:rPr lang="en-US" altLang="zh-CN" sz="2000" dirty="0">
                <a:sym typeface="+mn-ea"/>
              </a:rPr>
              <a:t>  1</a:t>
            </a:r>
            <a:r>
              <a:rPr lang="zh-CN" altLang="en-US" sz="2000" dirty="0">
                <a:sym typeface="+mn-ea"/>
              </a:rPr>
              <a:t>、有效移动球通过一门、二门、三门，各得</a:t>
            </a:r>
            <a:r>
              <a:rPr lang="zh-CN" altLang="zh-CN" sz="2000" dirty="0">
                <a:sym typeface="+mn-ea"/>
              </a:rPr>
              <a:t>1</a:t>
            </a:r>
            <a:r>
              <a:rPr lang="zh-CN" altLang="en-US" sz="2000" dirty="0">
                <a:sym typeface="+mn-ea"/>
              </a:rPr>
              <a:t>分，撞中柱，得</a:t>
            </a:r>
            <a:r>
              <a:rPr lang="zh-CN" altLang="zh-CN" sz="2000" dirty="0">
                <a:sym typeface="+mn-ea"/>
              </a:rPr>
              <a:t>2</a:t>
            </a:r>
            <a:r>
              <a:rPr lang="zh-CN" altLang="en-US" sz="2000" dirty="0">
                <a:sym typeface="+mn-ea"/>
              </a:rPr>
              <a:t>分。</a:t>
            </a:r>
            <a:endParaRPr lang="zh-CN" altLang="en-US" sz="2000" dirty="0"/>
          </a:p>
          <a:p>
            <a:pPr marL="0" indent="0" latinLnBrk="0">
              <a:lnSpc>
                <a:spcPts val="2500"/>
              </a:lnSpc>
              <a:spcBef>
                <a:spcPts val="0"/>
              </a:spcBef>
              <a:buNone/>
            </a:pPr>
            <a:r>
              <a:rPr lang="en-US" altLang="zh-CN" sz="2000" dirty="0">
                <a:sym typeface="+mn-ea"/>
              </a:rPr>
              <a:t>  2</a:t>
            </a:r>
            <a:r>
              <a:rPr lang="zh-CN" altLang="en-US" sz="2000" dirty="0">
                <a:sym typeface="+mn-ea"/>
              </a:rPr>
              <a:t>、有效撞击中柱后的球可重新进一门继续比赛，得分累计。</a:t>
            </a:r>
            <a:endParaRPr lang="zh-CN" altLang="en-US" sz="2000" dirty="0"/>
          </a:p>
          <a:p>
            <a:pPr marL="0" indent="0" latinLnBrk="0">
              <a:lnSpc>
                <a:spcPts val="2500"/>
              </a:lnSpc>
              <a:spcBef>
                <a:spcPts val="0"/>
              </a:spcBef>
              <a:buNone/>
            </a:pP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sz="2000" dirty="0">
              <a:solidFill>
                <a:srgbClr val="FF0000"/>
              </a:solidFill>
            </a:endParaRPr>
          </a:p>
          <a:p>
            <a:pPr marL="0" indent="0" latinLnBrk="0">
              <a:lnSpc>
                <a:spcPts val="2500"/>
              </a:lnSpc>
              <a:spcBef>
                <a:spcPts val="0"/>
              </a:spcBef>
              <a:buNone/>
            </a:pP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  </a:t>
            </a:r>
            <a:r>
              <a:rPr lang="en-US" altLang="zh-CN" sz="2000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自球撞柱后须等下一轮次才能重新进一门，他球撞柱后则按正常轮次顺序重新进一门。重新进一门时，须将自球放置在开球区左侧端线上开球，否则按击球犯规处理，由击球员拿回自球。</a:t>
            </a:r>
            <a:endParaRPr lang="zh-CN" altLang="en-US" sz="2000" dirty="0"/>
          </a:p>
          <a:p>
            <a:pPr marL="0" indent="0" latinLnBrk="0">
              <a:lnSpc>
                <a:spcPts val="2500"/>
              </a:lnSpc>
              <a:spcBef>
                <a:spcPts val="0"/>
              </a:spcBef>
              <a:buNone/>
            </a:pPr>
            <a:r>
              <a:rPr lang="en-US" altLang="zh-CN" sz="2000" dirty="0">
                <a:sym typeface="+mn-ea"/>
              </a:rPr>
              <a:t>  3</a:t>
            </a:r>
            <a:r>
              <a:rPr lang="zh-CN" altLang="en-US" sz="2000" dirty="0">
                <a:sym typeface="+mn-ea"/>
              </a:rPr>
              <a:t>、比赛结束时，各队每名队员所得分值相加为该队总分，总分多者获胜。</a:t>
            </a:r>
            <a:endParaRPr lang="zh-CN" altLang="en-US" sz="2000" dirty="0"/>
          </a:p>
          <a:p>
            <a:pPr marL="0" algn="l" latinLnBrk="0">
              <a:lnSpc>
                <a:spcPts val="2500"/>
              </a:lnSpc>
              <a:spcBef>
                <a:spcPts val="0"/>
              </a:spcBef>
              <a:buSzTx/>
              <a:buNone/>
            </a:pPr>
            <a:r>
              <a:rPr lang="zh-CN" altLang="en-US" sz="2000" dirty="0">
                <a:solidFill>
                  <a:srgbClr val="7030A0"/>
                </a:solidFill>
                <a:sym typeface="+mn-ea"/>
              </a:rPr>
              <a:t>二、平分时胜负的判定</a:t>
            </a:r>
            <a:endParaRPr lang="zh-CN" altLang="en-US" sz="2000" dirty="0">
              <a:solidFill>
                <a:srgbClr val="7030A0"/>
              </a:solidFill>
            </a:endParaRPr>
          </a:p>
          <a:p>
            <a:pPr marL="0" indent="0" latinLnBrk="0">
              <a:lnSpc>
                <a:spcPts val="2500"/>
              </a:lnSpc>
              <a:spcBef>
                <a:spcPts val="0"/>
              </a:spcBef>
              <a:buNone/>
            </a:pPr>
            <a:r>
              <a:rPr lang="en-US" altLang="zh-CN" sz="2000" dirty="0">
                <a:sym typeface="+mn-ea"/>
              </a:rPr>
              <a:t>  </a:t>
            </a:r>
            <a:r>
              <a:rPr lang="zh-CN" altLang="en-US" sz="2000" dirty="0">
                <a:sym typeface="+mn-ea"/>
              </a:rPr>
              <a:t>两队总分相等时，按以下顺序判定胜负：</a:t>
            </a:r>
            <a:endParaRPr lang="zh-CN" altLang="en-US" sz="2000" dirty="0"/>
          </a:p>
          <a:p>
            <a:pPr marL="0" indent="0" latinLnBrk="0">
              <a:lnSpc>
                <a:spcPts val="2500"/>
              </a:lnSpc>
              <a:spcBef>
                <a:spcPts val="0"/>
              </a:spcBef>
              <a:buNone/>
            </a:pPr>
            <a:r>
              <a:rPr lang="en-US" altLang="zh-CN" sz="2000" dirty="0">
                <a:sym typeface="+mn-ea"/>
              </a:rPr>
              <a:t>  1</a:t>
            </a:r>
            <a:r>
              <a:rPr lang="zh-CN" altLang="en-US" sz="2000" dirty="0">
                <a:sym typeface="+mn-ea"/>
              </a:rPr>
              <a:t>、从结束球号的下一组开始，一对一分别通过一门、二门决定胜负，并以此类推。</a:t>
            </a:r>
            <a:endParaRPr lang="en-US" altLang="zh-CN" sz="2000" dirty="0"/>
          </a:p>
          <a:p>
            <a:pPr marL="0" indent="0" latinLnBrk="0">
              <a:lnSpc>
                <a:spcPts val="2500"/>
              </a:lnSpc>
              <a:spcBef>
                <a:spcPts val="0"/>
              </a:spcBef>
              <a:buNone/>
            </a:pPr>
            <a:r>
              <a:rPr lang="en-US" altLang="zh-CN" sz="2000" dirty="0">
                <a:sym typeface="+mn-ea"/>
              </a:rPr>
              <a:t>  2</a:t>
            </a:r>
            <a:r>
              <a:rPr lang="zh-CN" altLang="en-US" sz="2000" dirty="0">
                <a:sym typeface="+mn-ea"/>
              </a:rPr>
              <a:t>、当仍不能决出胜负时，抽签决定胜负。</a:t>
            </a:r>
            <a:endParaRPr lang="zh-CN" altLang="en-US" sz="2000" dirty="0">
              <a:sym typeface="+mn-ea"/>
            </a:endParaRPr>
          </a:p>
          <a:p>
            <a:pPr marL="0" indent="0" latinLnBrk="0">
              <a:lnSpc>
                <a:spcPts val="2500"/>
              </a:lnSpc>
              <a:spcBef>
                <a:spcPts val="0"/>
              </a:spcBef>
              <a:buNone/>
            </a:pPr>
            <a:r>
              <a:rPr lang="en-US" altLang="zh-CN" sz="2000" dirty="0">
                <a:sym typeface="+mn-ea"/>
              </a:rPr>
              <a:t> 3</a:t>
            </a:r>
            <a:r>
              <a:rPr lang="zh-CN" altLang="en-US" sz="2000" dirty="0">
                <a:sym typeface="+mn-ea"/>
              </a:rPr>
              <a:t>、通过平分决胜和抽签决定胜负的，在胜队总分上加上</a:t>
            </a:r>
            <a:r>
              <a:rPr lang="en-US" altLang="zh-CN" sz="2000" dirty="0">
                <a:sym typeface="+mn-ea"/>
              </a:rPr>
              <a:t>1</a:t>
            </a:r>
            <a:r>
              <a:rPr lang="zh-CN" altLang="en-US" sz="2000" dirty="0">
                <a:sym typeface="+mn-ea"/>
              </a:rPr>
              <a:t>分。</a:t>
            </a:r>
            <a:endParaRPr lang="zh-CN" altLang="en-US" sz="2000" dirty="0"/>
          </a:p>
          <a:p>
            <a:pPr marL="0" indent="0" latinLnBrk="0">
              <a:lnSpc>
                <a:spcPts val="2500"/>
              </a:lnSpc>
              <a:spcBef>
                <a:spcPts val="0"/>
              </a:spcBef>
              <a:buNone/>
            </a:pP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sz="2000" dirty="0">
              <a:solidFill>
                <a:srgbClr val="FF0000"/>
              </a:solidFill>
            </a:endParaRPr>
          </a:p>
          <a:p>
            <a:pPr marL="0" indent="0" latinLnBrk="0">
              <a:lnSpc>
                <a:spcPts val="2500"/>
              </a:lnSpc>
              <a:spcBef>
                <a:spcPts val="0"/>
              </a:spcBef>
              <a:buNone/>
            </a:pP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比赛结束时缺员或被取消比赛资格的队员，不允许参加平分决胜。</a:t>
            </a:r>
            <a:endParaRPr lang="zh-CN" altLang="en-US" sz="2000" dirty="0">
              <a:solidFill>
                <a:srgbClr val="FF0000"/>
              </a:solidFill>
            </a:endParaRPr>
          </a:p>
          <a:p>
            <a:pPr marL="0" indent="0" latinLnBrk="0">
              <a:lnSpc>
                <a:spcPts val="2500"/>
              </a:lnSpc>
              <a:spcBef>
                <a:spcPts val="0"/>
              </a:spcBef>
              <a:buNone/>
            </a:pP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  </a:t>
            </a:r>
            <a:r>
              <a:rPr lang="en-US" altLang="zh-CN" sz="2000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平分决胜可将自球放置在开球区内任意位置开球。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8455"/>
            <a:ext cx="8229600" cy="718820"/>
          </a:xfrm>
        </p:spPr>
        <p:txBody>
          <a:bodyPr/>
          <a:p>
            <a:r>
              <a:rPr lang="zh-CN" altLang="en-US" sz="2800"/>
              <a:t>第八条</a:t>
            </a:r>
            <a:r>
              <a:rPr lang="en-US" altLang="zh-CN" sz="2800"/>
              <a:t>  </a:t>
            </a:r>
            <a:r>
              <a:rPr lang="zh-CN" altLang="en-US" sz="2800"/>
              <a:t>取消比赛资格</a:t>
            </a:r>
            <a:endParaRPr lang="zh-CN" altLang="en-US" sz="28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2715" y="883920"/>
            <a:ext cx="8796655" cy="5974080"/>
          </a:xfrm>
        </p:spPr>
        <p:txBody>
          <a:bodyPr/>
          <a:p>
            <a:pPr>
              <a:lnSpc>
                <a:spcPct val="80000"/>
              </a:lnSpc>
            </a:pPr>
            <a:r>
              <a:rPr lang="zh-CN" altLang="en-US" dirty="0">
                <a:sym typeface="+mn-ea"/>
              </a:rPr>
              <a:t>出现以下任何一种情况时，该队即被取消该场比赛资格，判对方队获胜。</a:t>
            </a:r>
            <a:endParaRPr lang="zh-CN" altLang="en-US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olidFill>
                  <a:srgbClr val="7030A0"/>
                </a:solidFill>
                <a:sym typeface="+mn-ea"/>
              </a:rPr>
              <a:t>一、弃权</a:t>
            </a:r>
            <a:endParaRPr lang="zh-CN" altLang="en-US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dirty="0">
                <a:sym typeface="+mn-ea"/>
              </a:rPr>
              <a:t>  1</a:t>
            </a:r>
            <a:r>
              <a:rPr lang="zh-CN" altLang="en-US" dirty="0">
                <a:sym typeface="+mn-ea"/>
              </a:rPr>
              <a:t>、</a:t>
            </a:r>
            <a:r>
              <a:rPr lang="zh-CN" altLang="en-US" dirty="0">
                <a:sym typeface="+mn-ea"/>
              </a:rPr>
              <a:t>比赛开始时，球队不足</a:t>
            </a:r>
            <a:r>
              <a:rPr lang="zh-CN" altLang="zh-CN" dirty="0">
                <a:sym typeface="+mn-ea"/>
              </a:rPr>
              <a:t>5</a:t>
            </a:r>
            <a:r>
              <a:rPr lang="zh-CN" altLang="en-US" dirty="0">
                <a:sym typeface="+mn-ea"/>
              </a:rPr>
              <a:t>名队员。</a:t>
            </a:r>
            <a:endParaRPr lang="zh-CN" altLang="en-US" dirty="0">
              <a:sym typeface="+mn-ea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dirty="0">
                <a:sym typeface="+mn-ea"/>
              </a:rPr>
              <a:t> </a:t>
            </a:r>
            <a:r>
              <a:rPr lang="en-US" altLang="zh-CN" dirty="0">
                <a:sym typeface="+mn-ea"/>
              </a:rPr>
              <a:t> 2</a:t>
            </a:r>
            <a:r>
              <a:rPr lang="zh-CN" altLang="en-US" dirty="0">
                <a:sym typeface="+mn-ea"/>
              </a:rPr>
              <a:t>、</a:t>
            </a:r>
            <a:r>
              <a:rPr lang="zh-CN" altLang="en-US" dirty="0">
                <a:sym typeface="+mn-ea"/>
              </a:rPr>
              <a:t>比赛开始后，球队宣布放弃比赛。</a:t>
            </a:r>
            <a:endParaRPr lang="zh-CN" altLang="zh-CN" dirty="0"/>
          </a:p>
          <a:p>
            <a:pPr marL="0" indent="0">
              <a:lnSpc>
                <a:spcPct val="80000"/>
              </a:lnSpc>
              <a:buNone/>
            </a:pPr>
            <a:r>
              <a:rPr lang="zh-CN" altLang="en-US" dirty="0">
                <a:solidFill>
                  <a:srgbClr val="7030A0"/>
                </a:solidFill>
                <a:sym typeface="+mn-ea"/>
              </a:rPr>
              <a:t> 二、拒绝比赛</a:t>
            </a:r>
            <a:endParaRPr lang="zh-CN" altLang="en-US" dirty="0">
              <a:solidFill>
                <a:srgbClr val="7030A0"/>
              </a:solidFill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ym typeface="+mn-ea"/>
              </a:rPr>
              <a:t>　　裁判员宣布继续比赛时，一方拒不执行。</a:t>
            </a:r>
            <a:endParaRPr lang="zh-CN" altLang="zh-CN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olidFill>
                  <a:srgbClr val="7030A0"/>
                </a:solidFill>
                <a:sym typeface="+mn-ea"/>
              </a:rPr>
              <a:t>三、违规上场</a:t>
            </a:r>
            <a:endParaRPr lang="zh-CN" altLang="en-US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dirty="0">
                <a:sym typeface="+mn-ea"/>
              </a:rPr>
              <a:t>   1</a:t>
            </a:r>
            <a:r>
              <a:rPr lang="zh-CN" altLang="en-US" dirty="0">
                <a:sym typeface="+mn-ea"/>
              </a:rPr>
              <a:t>、未列入球队参赛名单者，或虽列入参赛名单但未列入击球顺序名单者。</a:t>
            </a:r>
            <a:endParaRPr lang="zh-CN" altLang="en-US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dirty="0">
                <a:sym typeface="+mn-ea"/>
              </a:rPr>
              <a:t>  2</a:t>
            </a:r>
            <a:r>
              <a:rPr lang="zh-CN" altLang="en-US" dirty="0">
                <a:sym typeface="+mn-ea"/>
              </a:rPr>
              <a:t>、使用或穿着赛前检查不合格的器材或服装上场比赛。</a:t>
            </a:r>
            <a:endParaRPr lang="zh-CN" altLang="en-US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dirty="0">
                <a:sym typeface="+mn-ea"/>
              </a:rPr>
              <a:t>  3</a:t>
            </a:r>
            <a:r>
              <a:rPr lang="zh-CN" altLang="en-US" dirty="0">
                <a:sym typeface="+mn-ea"/>
              </a:rPr>
              <a:t>、被替换下来的队员再次上场参加比赛。</a:t>
            </a:r>
            <a:endParaRPr lang="zh-CN" altLang="en-US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zh-CN" dirty="0">
                <a:sym typeface="+mn-ea"/>
              </a:rPr>
              <a:t>  4</a:t>
            </a:r>
            <a:r>
              <a:rPr lang="zh-CN" altLang="en-US" dirty="0">
                <a:sym typeface="+mn-ea"/>
              </a:rPr>
              <a:t>、不符合竞赛规程规定的参赛者（如年龄、职业、性别、跨队等）。</a:t>
            </a:r>
            <a:endParaRPr lang="zh-CN" altLang="en-US" dirty="0"/>
          </a:p>
          <a:p>
            <a:pPr marL="0" indent="0">
              <a:lnSpc>
                <a:spcPct val="8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zh-CN" dirty="0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球队被取消比赛资格后，判对方球队</a:t>
            </a:r>
            <a:r>
              <a:rPr lang="zh-CN" altLang="zh-CN" dirty="0">
                <a:solidFill>
                  <a:srgbClr val="FF0000"/>
                </a:solidFill>
                <a:sym typeface="+mn-ea"/>
              </a:rPr>
              <a:t>1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0</a:t>
            </a:r>
            <a:r>
              <a:rPr lang="zh-CN" altLang="zh-CN" dirty="0">
                <a:solidFill>
                  <a:srgbClr val="FF0000"/>
                </a:solidFill>
                <a:sym typeface="+mn-ea"/>
              </a:rPr>
              <a:t>:0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获胜，若两队分差超过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10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分，按实际分差计算。</a:t>
            </a:r>
            <a:endParaRPr lang="zh-CN" altLang="en-US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zh-CN" altLang="en-US" dirty="0">
                <a:sym typeface="+mn-ea"/>
              </a:rPr>
              <a:t>　　</a:t>
            </a:r>
            <a:endParaRPr lang="zh-CN" altLang="en-US" dirty="0"/>
          </a:p>
          <a:p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8455"/>
            <a:ext cx="8229600" cy="1171575"/>
          </a:xfrm>
        </p:spPr>
        <p:txBody>
          <a:bodyPr/>
          <a:p>
            <a:r>
              <a:rPr lang="zh-CN" altLang="en-US">
                <a:solidFill>
                  <a:srgbClr val="FF0000"/>
                </a:solidFill>
              </a:rPr>
              <a:t>第六章</a:t>
            </a:r>
            <a:r>
              <a:rPr lang="en-US" altLang="zh-CN">
                <a:solidFill>
                  <a:srgbClr val="FF0000"/>
                </a:solidFill>
              </a:rPr>
              <a:t>   </a:t>
            </a:r>
            <a:r>
              <a:rPr lang="zh-CN" altLang="en-US">
                <a:solidFill>
                  <a:srgbClr val="FF0000"/>
                </a:solidFill>
              </a:rPr>
              <a:t>比赛通则</a:t>
            </a:r>
            <a:br>
              <a:rPr lang="zh-CN" altLang="en-US">
                <a:solidFill>
                  <a:srgbClr val="FF0000"/>
                </a:solidFill>
              </a:rPr>
            </a:br>
            <a:r>
              <a:rPr lang="zh-CN" altLang="en-US" sz="2800">
                <a:solidFill>
                  <a:schemeClr val="bg1"/>
                </a:solidFill>
              </a:rPr>
              <a:t>第九条</a:t>
            </a:r>
            <a:r>
              <a:rPr lang="en-US" altLang="zh-CN" sz="2800">
                <a:solidFill>
                  <a:schemeClr val="bg1"/>
                </a:solidFill>
              </a:rPr>
              <a:t> </a:t>
            </a:r>
            <a:r>
              <a:rPr lang="zh-CN" altLang="en-US" sz="2800">
                <a:solidFill>
                  <a:schemeClr val="bg1"/>
                </a:solidFill>
              </a:rPr>
              <a:t>击球员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030" y="1442085"/>
            <a:ext cx="8858885" cy="5344160"/>
          </a:xfrm>
        </p:spPr>
        <p:txBody>
          <a:bodyPr/>
          <a:p>
            <a:pPr marL="0" indent="0">
              <a:buNone/>
            </a:pPr>
            <a:r>
              <a:rPr lang="zh-CN" altLang="en-US">
                <a:solidFill>
                  <a:srgbClr val="7030A0"/>
                </a:solidFill>
              </a:rPr>
              <a:t>一、击球员及击球权</a:t>
            </a:r>
            <a:endParaRPr lang="zh-CN" altLang="en-US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dirty="0"/>
              <a:t>1、呼号后，获得击球权的队员称为击球员。</a:t>
            </a:r>
            <a:endParaRPr lang="zh-CN" altLang="en-US" dirty="0"/>
          </a:p>
          <a:p>
            <a:pPr marL="0" indent="0">
              <a:buNone/>
            </a:pPr>
            <a:r>
              <a:rPr lang="zh-CN" altLang="en-US" dirty="0"/>
              <a:t>2、击球员击球后，当自球</a:t>
            </a:r>
            <a:r>
              <a:rPr lang="zh-CN" altLang="en-US" dirty="0">
                <a:solidFill>
                  <a:srgbClr val="FF0000"/>
                </a:solidFill>
              </a:rPr>
              <a:t>无撞击、无过门，或出界、撞中柱、犯规时</a:t>
            </a:r>
            <a:r>
              <a:rPr lang="zh-CN" altLang="en-US" dirty="0"/>
              <a:t>，击球权即告结束，该队员应快速退场。</a:t>
            </a:r>
            <a:endParaRPr lang="zh-CN" altLang="en-US" dirty="0"/>
          </a:p>
          <a:p>
            <a:pPr marL="0" algn="l">
              <a:lnSpc>
                <a:spcPct val="100000"/>
              </a:lnSpc>
              <a:buSzTx/>
              <a:buNone/>
            </a:pPr>
            <a:r>
              <a:rPr lang="zh-CN" altLang="en-US">
                <a:solidFill>
                  <a:srgbClr val="7030A0"/>
                </a:solidFill>
                <a:sym typeface="华文楷体" pitchFamily="2" charset="-122"/>
              </a:rPr>
              <a:t>二、超时</a:t>
            </a:r>
            <a:endParaRPr lang="zh-CN" altLang="en-US">
              <a:solidFill>
                <a:srgbClr val="7030A0"/>
              </a:solidFill>
              <a:sym typeface="华文楷体" pitchFamily="2" charset="-122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en-US" altLang="zh-CN" dirty="0">
                <a:sym typeface="华文楷体" pitchFamily="2" charset="-122"/>
              </a:rPr>
              <a:t> 1</a:t>
            </a:r>
            <a:r>
              <a:rPr lang="zh-CN" altLang="en-US" dirty="0">
                <a:sym typeface="华文楷体" pitchFamily="2" charset="-122"/>
              </a:rPr>
              <a:t>、击球员必须在</a:t>
            </a:r>
            <a:r>
              <a:rPr lang="en-US" altLang="zh-CN" dirty="0">
                <a:sym typeface="华文楷体" pitchFamily="2" charset="-122"/>
              </a:rPr>
              <a:t>10</a:t>
            </a:r>
            <a:r>
              <a:rPr lang="zh-CN" altLang="en-US" dirty="0">
                <a:sym typeface="华文楷体" pitchFamily="2" charset="-122"/>
              </a:rPr>
              <a:t>秒钟内击球或闪击</a:t>
            </a:r>
            <a:endParaRPr lang="zh-CN" altLang="en-US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en-US" altLang="zh-CN" dirty="0">
                <a:sym typeface="+mn-ea"/>
              </a:rPr>
              <a:t> 2</a:t>
            </a:r>
            <a:r>
              <a:rPr lang="zh-CN" altLang="en-US" dirty="0">
                <a:sym typeface="+mn-ea"/>
              </a:rPr>
              <a:t>、10秒计时起止于：</a:t>
            </a:r>
            <a:endParaRPr lang="zh-CN" altLang="en-US" dirty="0">
              <a:sym typeface="+mn-ea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1</a:t>
            </a:r>
            <a:r>
              <a:rPr lang="zh-CN" altLang="en-US" dirty="0">
                <a:sym typeface="+mn-ea"/>
              </a:rPr>
              <a:t>）裁判员第一次呼号时起，至该号击球时止。</a:t>
            </a:r>
            <a:endParaRPr lang="zh-CN" altLang="en-US" dirty="0">
              <a:sym typeface="+mn-ea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2</a:t>
            </a:r>
            <a:r>
              <a:rPr lang="zh-CN" altLang="en-US" dirty="0">
                <a:sym typeface="+mn-ea"/>
              </a:rPr>
              <a:t>）获得闪击权时起（撞击后各球静止），至闪击击球时止。</a:t>
            </a:r>
            <a:endParaRPr lang="zh-CN" altLang="en-US" dirty="0">
              <a:sym typeface="+mn-ea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3</a:t>
            </a:r>
            <a:r>
              <a:rPr lang="zh-CN" altLang="en-US" dirty="0">
                <a:sym typeface="+mn-ea"/>
              </a:rPr>
              <a:t>）获得续击权时起（进门后球停稳、以及被闪他球停稳、出界、撞柱中柱），至续击击球时止。</a:t>
            </a:r>
            <a:endParaRPr lang="zh-CN" altLang="en-US" dirty="0">
              <a:sym typeface="+mn-ea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en-US" altLang="zh-CN" dirty="0">
                <a:sym typeface="+mn-ea"/>
              </a:rPr>
              <a:t>3</a:t>
            </a:r>
            <a:r>
              <a:rPr lang="zh-CN" altLang="en-US" dirty="0">
                <a:sym typeface="+mn-ea"/>
              </a:rPr>
              <a:t>、击球员超过10秒未击球或闪击，判超时犯规。</a:t>
            </a:r>
            <a:endParaRPr lang="zh-CN" altLang="en-US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endParaRPr lang="en-US" altLang="zh-CN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marL="0" indent="0">
              <a:buNone/>
            </a:pPr>
            <a:endParaRPr lang="zh-CN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3675" y="280035"/>
            <a:ext cx="8594725" cy="6513830"/>
          </a:xfrm>
        </p:spPr>
        <p:txBody>
          <a:bodyPr/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超时犯规由裁判员认定，裁判员计时为最终计时，比赛队员均需服从。</a:t>
            </a: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en-US" altLang="zh-CN" dirty="0">
                <a:sym typeface="+mn-ea"/>
              </a:rPr>
              <a:t>4</a:t>
            </a:r>
            <a:r>
              <a:rPr lang="zh-CN" altLang="en-US" dirty="0">
                <a:sym typeface="+mn-ea"/>
              </a:rPr>
              <a:t>、</a:t>
            </a:r>
            <a:r>
              <a:rPr lang="en-US" altLang="zh-CN" dirty="0">
                <a:sym typeface="+mn-ea"/>
              </a:rPr>
              <a:t>击球员超时犯规，取消其击球权，被移动的球放回原位</a:t>
            </a:r>
            <a:r>
              <a:rPr lang="zh-CN" altLang="en-US" dirty="0">
                <a:sym typeface="+mn-ea"/>
              </a:rPr>
              <a:t>。</a:t>
            </a:r>
            <a:r>
              <a:rPr lang="en-US" altLang="zh-CN" dirty="0">
                <a:sym typeface="+mn-ea"/>
              </a:rPr>
              <a:t>若在闪击过程中超时犯规，按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闪击过程犯规</a:t>
            </a:r>
            <a:r>
              <a:rPr lang="en-US" altLang="zh-CN" dirty="0">
                <a:sym typeface="+mn-ea"/>
              </a:rPr>
              <a:t>处理。</a:t>
            </a:r>
            <a:endParaRPr lang="en-US" altLang="zh-CN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7030A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三、比赛中</a:t>
            </a:r>
            <a:r>
              <a:rPr lang="zh-CN" altLang="en-US" b="1">
                <a:solidFill>
                  <a:srgbClr val="7030A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击球员</a:t>
            </a:r>
            <a:r>
              <a:rPr lang="zh-CN" altLang="en-US" b="1">
                <a:solidFill>
                  <a:srgbClr val="7030A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可以请求确认的事项：</a:t>
            </a:r>
            <a:endParaRPr lang="zh-CN" altLang="en-US" b="1">
              <a:solidFill>
                <a:srgbClr val="7030A0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r>
              <a:rPr lang="en-US" altLang="zh-CN" dirty="0">
                <a:sym typeface="+mn-ea"/>
              </a:rPr>
              <a:t>1、球与球是否接触</a:t>
            </a:r>
            <a:r>
              <a:rPr lang="zh-CN" altLang="en-US" dirty="0">
                <a:sym typeface="+mn-ea"/>
              </a:rPr>
              <a:t>。</a:t>
            </a:r>
            <a:endParaRPr lang="en-US" altLang="zh-CN" dirty="0">
              <a:sym typeface="+mn-ea"/>
            </a:endParaRPr>
          </a:p>
          <a:p>
            <a:pPr marL="0" indent="0">
              <a:buNone/>
            </a:pPr>
            <a:r>
              <a:rPr lang="en-US" altLang="zh-CN" dirty="0">
                <a:sym typeface="+mn-ea"/>
              </a:rPr>
              <a:t>2、停在球门线上的球是门前球还是门后球</a:t>
            </a:r>
            <a:r>
              <a:rPr lang="zh-CN" altLang="en-US" dirty="0">
                <a:sym typeface="+mn-ea"/>
              </a:rPr>
              <a:t>。</a:t>
            </a:r>
            <a:endParaRPr lang="en-US" altLang="zh-CN" dirty="0">
              <a:sym typeface="+mn-ea"/>
            </a:endParaRPr>
          </a:p>
          <a:p>
            <a:pPr marL="0" indent="0">
              <a:buNone/>
            </a:pPr>
            <a:r>
              <a:rPr lang="en-US" altLang="zh-CN" dirty="0">
                <a:sym typeface="+mn-ea"/>
              </a:rPr>
              <a:t>3、闪击时</a:t>
            </a:r>
            <a:r>
              <a:rPr lang="zh-CN" altLang="en-US" dirty="0">
                <a:sym typeface="+mn-ea"/>
              </a:rPr>
              <a:t>，放置</a:t>
            </a:r>
            <a:r>
              <a:rPr lang="en-US" altLang="zh-CN" dirty="0">
                <a:sym typeface="+mn-ea"/>
              </a:rPr>
              <a:t>的他球是否与球门线或中柱接触</a:t>
            </a:r>
            <a:r>
              <a:rPr lang="zh-CN" altLang="en-US" dirty="0">
                <a:sym typeface="+mn-ea"/>
              </a:rPr>
              <a:t>。</a:t>
            </a:r>
            <a:endParaRPr lang="en-US" altLang="zh-CN" dirty="0">
              <a:sym typeface="+mn-ea"/>
            </a:endParaRPr>
          </a:p>
          <a:p>
            <a:pPr marL="0" indent="0">
              <a:buNone/>
            </a:pPr>
            <a:r>
              <a:rPr lang="en-US" altLang="zh-CN" dirty="0">
                <a:sym typeface="+mn-ea"/>
              </a:rPr>
              <a:t>4、成功撞击的球号</a:t>
            </a:r>
            <a:r>
              <a:rPr lang="zh-CN" altLang="en-US" dirty="0">
                <a:sym typeface="+mn-ea"/>
              </a:rPr>
              <a:t>。</a:t>
            </a:r>
            <a:endParaRPr lang="en-US" altLang="zh-CN" dirty="0">
              <a:sym typeface="+mn-ea"/>
            </a:endParaRPr>
          </a:p>
          <a:p>
            <a:pPr marL="0" indent="0">
              <a:buNone/>
            </a:pPr>
            <a:r>
              <a:rPr lang="en-US" altLang="zh-CN" dirty="0">
                <a:sym typeface="+mn-ea"/>
              </a:rPr>
              <a:t>5、成功过门的球号</a:t>
            </a:r>
            <a:r>
              <a:rPr lang="zh-CN" altLang="en-US" dirty="0">
                <a:sym typeface="+mn-ea"/>
              </a:rPr>
              <a:t>。</a:t>
            </a:r>
            <a:endParaRPr lang="en-US" altLang="zh-CN" dirty="0">
              <a:sym typeface="+mn-ea"/>
            </a:endParaRPr>
          </a:p>
          <a:p>
            <a:pPr marL="0" indent="0">
              <a:buNone/>
            </a:pPr>
            <a:r>
              <a:rPr lang="en-US" altLang="zh-CN" dirty="0">
                <a:solidFill>
                  <a:srgbClr val="00B050"/>
                </a:solidFill>
                <a:sym typeface="+mn-ea"/>
              </a:rPr>
              <a:t>6、已过三门的界外球进场时是否与中柱接触。</a:t>
            </a:r>
            <a:endParaRPr lang="en-US" altLang="zh-CN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>
                <a:solidFill>
                  <a:srgbClr val="FF0000"/>
                </a:solidFill>
              </a:rPr>
              <a:t>说明：</a:t>
            </a:r>
            <a:endParaRPr lang="zh-CN" altLang="en-US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>
                <a:solidFill>
                  <a:srgbClr val="FF0000"/>
                </a:solidFill>
              </a:rPr>
              <a:t>  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>
                <a:solidFill>
                  <a:srgbClr val="FF0000"/>
                </a:solidFill>
              </a:rPr>
              <a:t>如果击球员未申请确认，以裁判员的认定为准。</a:t>
            </a:r>
            <a:endParaRPr lang="zh-CN" altLang="en-US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>
                <a:solidFill>
                  <a:srgbClr val="FF0000"/>
                </a:solidFill>
              </a:rPr>
              <a:t>  </a:t>
            </a:r>
            <a:r>
              <a:rPr lang="zh-CN" altLang="en-US">
                <a:solidFill>
                  <a:srgbClr val="FF0000"/>
                </a:solidFill>
              </a:rPr>
              <a:t>确认所需时间不包含在裁判用时内。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8455"/>
            <a:ext cx="8229600" cy="811530"/>
          </a:xfrm>
        </p:spPr>
        <p:txBody>
          <a:bodyPr/>
          <a:p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第十条</a:t>
            </a:r>
            <a:r>
              <a:rPr lang="en-US" altLang="zh-CN" sz="2800" dirty="0"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  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有效和无效比赛行为</a:t>
            </a:r>
            <a:endParaRPr lang="zh-CN" altLang="en-US" sz="28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4780" y="1251585"/>
            <a:ext cx="8135620" cy="4874895"/>
          </a:xfrm>
        </p:spPr>
        <p:txBody>
          <a:bodyPr/>
          <a:p>
            <a:pPr marL="0" indent="0"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>
                <a:latin typeface="仿宋_GB2312" pitchFamily="49" charset="-122"/>
                <a:ea typeface="仿宋_GB2312" pitchFamily="49" charset="-122"/>
                <a:sym typeface="仿宋_GB2312" pitchFamily="49" charset="-122"/>
              </a:rPr>
              <a:t> </a:t>
            </a:r>
            <a:r>
              <a:rPr lang="zh-CN" altLang="en-US" dirty="0">
                <a:solidFill>
                  <a:srgbClr val="7030A0"/>
                </a:solidFill>
                <a:sym typeface="仿宋_GB2312" pitchFamily="49" charset="-122"/>
              </a:rPr>
              <a:t>一、有效比赛行为 </a:t>
            </a:r>
            <a:endParaRPr lang="en-US" altLang="zh-CN" b="1" dirty="0">
              <a:latin typeface="仿宋_GB2312" pitchFamily="49" charset="-122"/>
              <a:ea typeface="仿宋_GB2312" pitchFamily="49" charset="-122"/>
              <a:sym typeface="仿宋_GB2312" pitchFamily="49" charset="-122"/>
            </a:endParaRPr>
          </a:p>
          <a:p>
            <a:pPr marL="0" indent="0"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仿宋_GB2312" pitchFamily="49" charset="-122"/>
              </a:rPr>
              <a:t>  </a:t>
            </a:r>
            <a:r>
              <a:rPr lang="zh-CN" altLang="en-US" dirty="0">
                <a:sym typeface="仿宋_GB2312" pitchFamily="49" charset="-122"/>
              </a:rPr>
              <a:t>有效比赛行为是指按规则规定进行的比赛行为，包括正当比赛行为和犯规比赛行为。  </a:t>
            </a:r>
            <a:endParaRPr lang="zh-CN" altLang="en-US" dirty="0">
              <a:sym typeface="仿宋_GB2312" pitchFamily="49" charset="-122"/>
            </a:endParaRPr>
          </a:p>
          <a:p>
            <a:pPr marL="0" indent="0"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仿宋_GB2312" pitchFamily="49" charset="-122"/>
              </a:rPr>
              <a:t>  </a:t>
            </a:r>
            <a:r>
              <a:rPr lang="zh-CN" altLang="en-US" dirty="0">
                <a:sym typeface="仿宋_GB2312" pitchFamily="49" charset="-122"/>
              </a:rPr>
              <a:t>1、正当比赛行为是指击球员的比赛行为符合规则规定，比赛可以继续进行。   </a:t>
            </a:r>
            <a:endParaRPr lang="zh-CN" altLang="en-US" dirty="0">
              <a:sym typeface="仿宋_GB2312" pitchFamily="49" charset="-122"/>
            </a:endParaRPr>
          </a:p>
          <a:p>
            <a:pPr marL="0" indent="0"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dirty="0">
                <a:sym typeface="仿宋_GB2312" pitchFamily="49" charset="-122"/>
              </a:rPr>
              <a:t> 2、犯规比赛行为是指击球员的比赛行为违反了规则规定，需经裁判员判罚后，比赛才可继续进行。     </a:t>
            </a:r>
            <a:endParaRPr lang="zh-CN" altLang="en-US" dirty="0">
              <a:sym typeface="仿宋_GB2312" pitchFamily="49" charset="-122"/>
            </a:endParaRPr>
          </a:p>
          <a:p>
            <a:pPr marL="0" indent="0"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仿宋_GB2312" pitchFamily="49" charset="-122"/>
              </a:rPr>
              <a:t> </a:t>
            </a:r>
            <a:r>
              <a:rPr lang="zh-CN" altLang="en-US" dirty="0">
                <a:solidFill>
                  <a:srgbClr val="7030A0"/>
                </a:solidFill>
                <a:sym typeface="仿宋_GB2312" pitchFamily="49" charset="-122"/>
              </a:rPr>
              <a:t>二、无效比赛行为</a:t>
            </a:r>
            <a:endParaRPr lang="zh-CN" altLang="en-US" dirty="0">
              <a:sym typeface="仿宋_GB2312" pitchFamily="49" charset="-122"/>
            </a:endParaRPr>
          </a:p>
          <a:p>
            <a:pPr marL="0" indent="0"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/>
              <a:t>  </a:t>
            </a:r>
            <a:r>
              <a:rPr lang="zh-CN" altLang="en-US" dirty="0"/>
              <a:t>无效比赛</a:t>
            </a:r>
            <a:r>
              <a:rPr lang="zh-CN" altLang="en-US" dirty="0">
                <a:sym typeface="仿宋_GB2312" pitchFamily="49" charset="-122"/>
              </a:rPr>
              <a:t>行为是指在</a:t>
            </a:r>
            <a:r>
              <a:rPr lang="zh-CN" altLang="en-US" dirty="0">
                <a:solidFill>
                  <a:srgbClr val="FF0000"/>
                </a:solidFill>
                <a:sym typeface="仿宋_GB2312" pitchFamily="49" charset="-122"/>
              </a:rPr>
              <a:t>裁判员用时、暂停、犯规</a:t>
            </a:r>
            <a:r>
              <a:rPr lang="zh-CN" altLang="en-US" dirty="0">
                <a:sym typeface="仿宋_GB2312" pitchFamily="49" charset="-122"/>
              </a:rPr>
              <a:t>等期间，击球员或其他队员的比赛行为。</a:t>
            </a:r>
            <a:endParaRPr lang="zh-CN" altLang="en-US" dirty="0"/>
          </a:p>
          <a:p>
            <a:pPr latinLnBrk="0">
              <a:lnSpc>
                <a:spcPts val="3080"/>
              </a:lnSpc>
              <a:spcBef>
                <a:spcPts val="0"/>
              </a:spcBef>
            </a:pPr>
            <a:endParaRPr lang="zh-CN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8455"/>
            <a:ext cx="8229600" cy="898525"/>
          </a:xfrm>
        </p:spPr>
        <p:txBody>
          <a:bodyPr/>
          <a:p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第十一条 球体移动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2710" y="1341120"/>
            <a:ext cx="8920480" cy="5033645"/>
          </a:xfrm>
        </p:spPr>
        <p:txBody>
          <a:bodyPr/>
          <a:p>
            <a:pPr marL="0" indent="0"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olidFill>
                  <a:srgbClr val="7030A0"/>
                </a:solidFill>
                <a:sym typeface="+mn-ea"/>
              </a:rPr>
              <a:t>一、有效移动</a:t>
            </a:r>
            <a:br>
              <a:rPr lang="zh-CN" altLang="en-US" dirty="0">
                <a:sym typeface="+mn-ea"/>
              </a:rPr>
            </a:br>
            <a:r>
              <a:rPr lang="en-US" altLang="zh-CN" dirty="0">
                <a:sym typeface="+mn-ea"/>
              </a:rPr>
              <a:t> </a:t>
            </a:r>
            <a:endParaRPr lang="en-US" altLang="zh-CN" dirty="0">
              <a:sym typeface="+mn-ea"/>
            </a:endParaRPr>
          </a:p>
          <a:p>
            <a:pPr marL="0" indent="0"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 </a:t>
            </a:r>
            <a:r>
              <a:rPr lang="zh-CN" altLang="en-US" dirty="0">
                <a:sym typeface="+mn-ea"/>
              </a:rPr>
              <a:t>有效移动是指</a:t>
            </a:r>
            <a:r>
              <a:rPr lang="zh-CN" altLang="en-US" dirty="0">
                <a:sym typeface="+mn-ea"/>
              </a:rPr>
              <a:t>击球员合法击球（或闪击）使球产生的移动。</a:t>
            </a:r>
            <a:br>
              <a:rPr lang="zh-CN" altLang="en-US" dirty="0">
                <a:sym typeface="+mn-ea"/>
              </a:rPr>
            </a:br>
            <a:r>
              <a:rPr lang="zh-CN" altLang="en-US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marL="0" indent="0"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1、自球成功通过一门时，碰撞一门后的他球造成的移动为有效移动。</a:t>
            </a:r>
            <a:br>
              <a:rPr lang="zh-CN" altLang="en-US" dirty="0">
                <a:solidFill>
                  <a:srgbClr val="FF0000"/>
                </a:solidFill>
                <a:sym typeface="+mn-ea"/>
              </a:rPr>
            </a:br>
            <a:r>
              <a:rPr lang="zh-CN" altLang="en-US" dirty="0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 2、有效移动的球触及球门或中柱，造成与该球门或中柱接触得球发生间接移动为有效移动。</a:t>
            </a:r>
            <a:endParaRPr lang="zh-CN" altLang="en-US" dirty="0">
              <a:solidFill>
                <a:srgbClr val="FF0000"/>
              </a:solidFill>
            </a:endParaRPr>
          </a:p>
          <a:p>
            <a:pPr marL="0" indent="0" latinLnBrk="0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3、若出现与有效移动无关的犯规行为，该移动仍然有效。</a:t>
            </a:r>
            <a:br>
              <a:rPr lang="zh-CN" altLang="en-US" dirty="0">
                <a:solidFill>
                  <a:srgbClr val="FF0000"/>
                </a:solidFill>
                <a:sym typeface="+mn-ea"/>
              </a:rPr>
            </a:b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4、如果一个有效移动的球被一个无效移动的球碰撞，则该球移动仍然有效。</a:t>
            </a:r>
            <a:br>
              <a:rPr lang="zh-CN" altLang="en-US" dirty="0">
                <a:solidFill>
                  <a:srgbClr val="FF0000"/>
                </a:solidFill>
                <a:sym typeface="+mn-ea"/>
              </a:rPr>
            </a:br>
            <a:endParaRPr lang="zh-CN" altLang="en-US" dirty="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4945" y="627380"/>
            <a:ext cx="8825230" cy="5732780"/>
          </a:xfrm>
        </p:spPr>
        <p:txBody>
          <a:bodyPr/>
          <a:p>
            <a:pPr eaLnBrk="1" hangingPunct="1"/>
            <a:r>
              <a:rPr lang="zh-CN" altLang="en-US" sz="2000" b="1" dirty="0">
                <a:sym typeface="+mn-ea"/>
              </a:rPr>
              <a:t>（一）门球场地为长方形，分为比赛区（通称场内）和限制区，地面要求平整。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>
                <a:sym typeface="+mn-ea"/>
              </a:rPr>
              <a:t>　　</a:t>
            </a:r>
            <a:r>
              <a:rPr lang="zh-CN" altLang="zh-CN" sz="2000" b="1" dirty="0">
                <a:sym typeface="+mn-ea"/>
              </a:rPr>
              <a:t>1</a:t>
            </a:r>
            <a:r>
              <a:rPr lang="zh-CN" altLang="en-US" sz="2000" b="1" dirty="0">
                <a:sym typeface="+mn-ea"/>
              </a:rPr>
              <a:t>．比赛区长</a:t>
            </a:r>
            <a:r>
              <a:rPr lang="zh-CN" altLang="zh-CN" sz="2000" b="1" dirty="0">
                <a:sym typeface="+mn-ea"/>
              </a:rPr>
              <a:t>20</a:t>
            </a:r>
            <a:r>
              <a:rPr lang="zh-CN" altLang="en-US" sz="2000" b="1" dirty="0">
                <a:sym typeface="+mn-ea"/>
              </a:rPr>
              <a:t>米、宽</a:t>
            </a:r>
            <a:r>
              <a:rPr lang="zh-CN" altLang="zh-CN" sz="2000" b="1" dirty="0">
                <a:sym typeface="+mn-ea"/>
              </a:rPr>
              <a:t>15</a:t>
            </a:r>
            <a:r>
              <a:rPr lang="zh-CN" altLang="en-US" sz="2000" b="1" dirty="0">
                <a:sym typeface="+mn-ea"/>
              </a:rPr>
              <a:t>米（</a:t>
            </a:r>
            <a:r>
              <a:rPr lang="zh-CN" altLang="zh-CN" sz="2000" b="1" dirty="0">
                <a:sym typeface="+mn-ea"/>
              </a:rPr>
              <a:t>±5</a:t>
            </a:r>
            <a:r>
              <a:rPr lang="zh-CN" altLang="en-US" sz="2000" b="1" dirty="0">
                <a:sym typeface="+mn-ea"/>
              </a:rPr>
              <a:t>厘米），由比赛线的外沿</a:t>
            </a:r>
            <a:r>
              <a:rPr lang="zh-CN" altLang="en-US" sz="2000" b="1" dirty="0">
                <a:sym typeface="+mn-ea"/>
              </a:rPr>
              <a:t>界定。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>
                <a:sym typeface="+mn-ea"/>
              </a:rPr>
              <a:t>　　</a:t>
            </a:r>
            <a:r>
              <a:rPr lang="zh-CN" altLang="zh-CN" sz="2000" b="1" dirty="0">
                <a:sym typeface="+mn-ea"/>
              </a:rPr>
              <a:t>2</a:t>
            </a:r>
            <a:r>
              <a:rPr lang="zh-CN" altLang="en-US" sz="2000" b="1" dirty="0">
                <a:sym typeface="+mn-ea"/>
              </a:rPr>
              <a:t>．限制区为比赛区外侧</a:t>
            </a:r>
            <a:r>
              <a:rPr lang="zh-CN" altLang="zh-CN" sz="2000" b="1" dirty="0">
                <a:sym typeface="+mn-ea"/>
              </a:rPr>
              <a:t>0.5</a:t>
            </a:r>
            <a:r>
              <a:rPr lang="zh-CN" altLang="en-US" sz="2000" b="1" dirty="0">
                <a:sym typeface="+mn-ea"/>
              </a:rPr>
              <a:t>～</a:t>
            </a:r>
            <a:r>
              <a:rPr lang="zh-CN" altLang="zh-CN" sz="2000" b="1" dirty="0">
                <a:sym typeface="+mn-ea"/>
              </a:rPr>
              <a:t>1</a:t>
            </a:r>
            <a:r>
              <a:rPr lang="zh-CN" altLang="en-US" sz="2000" b="1" dirty="0">
                <a:sym typeface="+mn-ea"/>
              </a:rPr>
              <a:t>米范围的区域，由限制线的外沿</a:t>
            </a:r>
            <a:r>
              <a:rPr lang="zh-CN" altLang="en-US" sz="2000" b="1" dirty="0">
                <a:sym typeface="+mn-ea"/>
              </a:rPr>
              <a:t>界定。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>
                <a:sym typeface="+mn-ea"/>
              </a:rPr>
              <a:t>（二）比赛线（通称边线）带宽</a:t>
            </a:r>
            <a:r>
              <a:rPr lang="zh-CN" altLang="zh-CN" sz="2000" b="1" dirty="0">
                <a:sym typeface="+mn-ea"/>
              </a:rPr>
              <a:t>1</a:t>
            </a:r>
            <a:r>
              <a:rPr lang="zh-CN" altLang="en-US" sz="2000" b="1" dirty="0">
                <a:sym typeface="+mn-ea"/>
              </a:rPr>
              <a:t>～</a:t>
            </a:r>
            <a:r>
              <a:rPr lang="zh-CN" altLang="zh-CN" sz="2000" b="1" dirty="0">
                <a:sym typeface="+mn-ea"/>
              </a:rPr>
              <a:t>5</a:t>
            </a:r>
            <a:r>
              <a:rPr lang="zh-CN" altLang="en-US" sz="2000" b="1" dirty="0">
                <a:sym typeface="+mn-ea"/>
              </a:rPr>
              <a:t>厘米，限制线与边线平行，带宽</a:t>
            </a:r>
            <a:r>
              <a:rPr lang="zh-CN" altLang="zh-CN" sz="2000" b="1" dirty="0">
                <a:sym typeface="+mn-ea"/>
              </a:rPr>
              <a:t>1</a:t>
            </a:r>
            <a:r>
              <a:rPr lang="zh-CN" altLang="en-US" sz="2000" b="1" dirty="0">
                <a:sym typeface="+mn-ea"/>
              </a:rPr>
              <a:t>～</a:t>
            </a:r>
            <a:r>
              <a:rPr lang="zh-CN" altLang="zh-CN" sz="2000" b="1" dirty="0">
                <a:sym typeface="+mn-ea"/>
              </a:rPr>
              <a:t>5</a:t>
            </a:r>
            <a:r>
              <a:rPr lang="zh-CN" altLang="en-US" sz="2000" b="1" dirty="0">
                <a:sym typeface="+mn-ea"/>
              </a:rPr>
              <a:t>厘米。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>
                <a:sym typeface="+mn-ea"/>
              </a:rPr>
              <a:t>（三）边线构成</a:t>
            </a:r>
            <a:r>
              <a:rPr lang="zh-CN" altLang="zh-CN" sz="2000" b="1" dirty="0">
                <a:sym typeface="+mn-ea"/>
              </a:rPr>
              <a:t>4</a:t>
            </a:r>
            <a:r>
              <a:rPr lang="zh-CN" altLang="en-US" sz="2000" b="1" dirty="0">
                <a:sym typeface="+mn-ea"/>
              </a:rPr>
              <a:t>个角，以开球区始，按逆时针方向依次称为第一角、第二角、第三角、第四角。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>
                <a:sym typeface="+mn-ea"/>
              </a:rPr>
              <a:t>（四）第一角与第二角之间的边线为第一线；第二角与第三角之间的边线为第二线；第三角与第四角之间的边线为第三线；第四角与第一角之间的边线为第四线。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>
                <a:sym typeface="+mn-ea"/>
              </a:rPr>
              <a:t>（五）开球区为长方形，其两条长边与第四线、限制线重合，两条短边（端线）垂直于第四线，其外沿垂点分别距离第一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角</a:t>
            </a:r>
            <a:r>
              <a:rPr lang="zh-CN" altLang="en-US" sz="2000" b="1" dirty="0">
                <a:sym typeface="+mn-ea"/>
              </a:rPr>
              <a:t>1米、3米。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>
                <a:sym typeface="+mn-ea"/>
              </a:rPr>
              <a:t>说明：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>
                <a:sym typeface="+mn-ea"/>
              </a:rPr>
              <a:t>　　</a:t>
            </a:r>
            <a:r>
              <a:rPr lang="en-US" altLang="zh-CN" sz="2000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建议人造草坪开球区与比赛场地使用不同颜色，以便于识别。</a:t>
            </a:r>
            <a:endParaRPr lang="zh-CN" altLang="en-US" sz="2000" b="1" dirty="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4635" y="607060"/>
            <a:ext cx="8766810" cy="6414135"/>
          </a:xfrm>
        </p:spPr>
        <p:txBody>
          <a:bodyPr/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rgbClr val="7030A0"/>
                </a:solidFill>
                <a:sym typeface="+mn-ea"/>
              </a:rPr>
              <a:t>二、无效移动</a:t>
            </a:r>
            <a:endParaRPr lang="zh-CN" altLang="en-US" dirty="0">
              <a:solidFill>
                <a:srgbClr val="7030A0"/>
              </a:solidFill>
              <a:sym typeface="+mn-ea"/>
            </a:endParaRPr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</a:t>
            </a:r>
            <a:endParaRPr lang="en-US" altLang="zh-CN" dirty="0">
              <a:sym typeface="+mn-ea"/>
            </a:endParaRPr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  </a:t>
            </a:r>
            <a:r>
              <a:rPr lang="zh-CN" altLang="en-US" dirty="0">
                <a:sym typeface="+mn-ea"/>
              </a:rPr>
              <a:t>无效移动包括以下情形（被移动的静止球须恢复原位）：</a:t>
            </a:r>
            <a:endParaRPr lang="zh-CN" altLang="en-US" dirty="0"/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endParaRPr lang="zh-CN" altLang="zh-CN" dirty="0">
              <a:sym typeface="+mn-ea"/>
            </a:endParaRPr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zh-CN" dirty="0">
                <a:sym typeface="+mn-ea"/>
              </a:rPr>
              <a:t>1</a:t>
            </a:r>
            <a:r>
              <a:rPr lang="zh-CN" altLang="en-US" dirty="0">
                <a:sym typeface="+mn-ea"/>
              </a:rPr>
              <a:t>、因犯规行为使球产生的移动。</a:t>
            </a:r>
            <a:endParaRPr lang="zh-CN" altLang="en-US" dirty="0"/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zh-CN" dirty="0">
                <a:sym typeface="+mn-ea"/>
              </a:rPr>
              <a:t>2</a:t>
            </a:r>
            <a:r>
              <a:rPr lang="zh-CN" altLang="en-US" dirty="0">
                <a:sym typeface="+mn-ea"/>
              </a:rPr>
              <a:t>、因无效比赛行为使球产生的移动。</a:t>
            </a:r>
            <a:endParaRPr lang="zh-CN" altLang="en-US" dirty="0"/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zh-CN" dirty="0">
                <a:sym typeface="+mn-ea"/>
              </a:rPr>
              <a:t>3</a:t>
            </a:r>
            <a:r>
              <a:rPr lang="zh-CN" altLang="en-US" dirty="0">
                <a:sym typeface="+mn-ea"/>
              </a:rPr>
              <a:t>、自球通过一门时，碰撞一门前的他球造成的移动。</a:t>
            </a:r>
            <a:endParaRPr lang="zh-CN" altLang="en-US" dirty="0"/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zh-CN" dirty="0">
                <a:sym typeface="+mn-ea"/>
              </a:rPr>
              <a:t>4</a:t>
            </a:r>
            <a:r>
              <a:rPr lang="zh-CN" altLang="en-US" dirty="0">
                <a:sym typeface="+mn-ea"/>
              </a:rPr>
              <a:t>、击球员身体、球槌及界外球进场和未过一门的球触及球门或中柱，造成与该球门或中柱接触的球发生间接性移动。</a:t>
            </a:r>
            <a:endParaRPr lang="zh-CN" altLang="en-US" dirty="0"/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zh-CN" dirty="0">
                <a:sym typeface="+mn-ea"/>
              </a:rPr>
              <a:t>5</a:t>
            </a:r>
            <a:r>
              <a:rPr lang="zh-CN" altLang="en-US" dirty="0">
                <a:sym typeface="+mn-ea"/>
              </a:rPr>
              <a:t>、球出界后的移动，以及界外球未能进入场内的移动。</a:t>
            </a:r>
            <a:endParaRPr lang="zh-CN" altLang="en-US" dirty="0"/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zh-CN" dirty="0">
                <a:sym typeface="+mn-ea"/>
              </a:rPr>
              <a:t>6</a:t>
            </a:r>
            <a:r>
              <a:rPr lang="zh-CN" altLang="en-US" dirty="0">
                <a:sym typeface="+mn-ea"/>
              </a:rPr>
              <a:t>、球撞中柱后的移动，以及撞柱后造成的他球移动。</a:t>
            </a:r>
            <a:endParaRPr lang="zh-CN" altLang="en-US" dirty="0"/>
          </a:p>
          <a:p>
            <a:pPr latinLnBrk="0">
              <a:lnSpc>
                <a:spcPts val="3080"/>
              </a:lnSpc>
              <a:spcBef>
                <a:spcPts val="0"/>
              </a:spcBef>
            </a:pPr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7005" y="535940"/>
            <a:ext cx="8651240" cy="6184900"/>
          </a:xfrm>
        </p:spPr>
        <p:txBody>
          <a:bodyPr/>
          <a:p>
            <a:pPr eaLnBrk="1" latinLnBrk="0" hangingPunct="1">
              <a:lnSpc>
                <a:spcPts val="2960"/>
              </a:lnSpc>
              <a:spcBef>
                <a:spcPts val="0"/>
              </a:spcBef>
              <a:buNone/>
            </a:pPr>
            <a:r>
              <a:rPr lang="zh-CN" altLang="zh-CN" dirty="0">
                <a:sym typeface="+mn-ea"/>
              </a:rPr>
              <a:t>7</a:t>
            </a:r>
            <a:r>
              <a:rPr lang="zh-CN" altLang="en-US" dirty="0">
                <a:sym typeface="+mn-ea"/>
              </a:rPr>
              <a:t>、闪击过程中造成自球或他球的移动。</a:t>
            </a:r>
            <a:endParaRPr lang="zh-CN" altLang="en-US" dirty="0"/>
          </a:p>
          <a:p>
            <a:pPr eaLnBrk="1" latinLnBrk="0" hangingPunct="1">
              <a:lnSpc>
                <a:spcPts val="296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algn="l" eaLnBrk="1" latinLnBrk="0" hangingPunct="1">
              <a:lnSpc>
                <a:spcPts val="2960"/>
              </a:lnSpc>
              <a:spcBef>
                <a:spcPts val="0"/>
              </a:spcBef>
              <a:buSzTx/>
              <a:buNone/>
            </a:pPr>
            <a:r>
              <a:rPr lang="zh-CN" altLang="zh-CN" dirty="0">
                <a:sym typeface="+mn-ea"/>
              </a:rPr>
              <a:t>●</a:t>
            </a: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撞击后，被撞他球与自球、或与其他他球接触时，因捡拾被撞他球使与之接触的球产生的移动。</a:t>
            </a:r>
            <a:endParaRPr lang="zh-CN" altLang="en-US" dirty="0">
              <a:solidFill>
                <a:srgbClr val="FF0000"/>
              </a:solidFill>
            </a:endParaRPr>
          </a:p>
          <a:p>
            <a:pPr eaLnBrk="1" latinLnBrk="0" hangingPunct="1">
              <a:lnSpc>
                <a:spcPts val="2960"/>
              </a:lnSpc>
              <a:spcBef>
                <a:spcPts val="0"/>
              </a:spcBef>
              <a:buNone/>
            </a:pPr>
            <a:r>
              <a:rPr lang="zh-CN" altLang="zh-CN" dirty="0"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重新抬脚改放他球时，因捡拾他球而使自球产生的移动。</a:t>
            </a:r>
            <a:endParaRPr lang="zh-CN" altLang="en-US" dirty="0">
              <a:sym typeface="+mn-ea"/>
            </a:endParaRPr>
          </a:p>
          <a:p>
            <a:pPr eaLnBrk="1" latinLnBrk="0" hangingPunct="1">
              <a:lnSpc>
                <a:spcPts val="2960"/>
              </a:lnSpc>
              <a:spcBef>
                <a:spcPts val="0"/>
              </a:spcBef>
              <a:buNone/>
            </a:pPr>
            <a:r>
              <a:rPr lang="zh-CN" altLang="zh-CN" dirty="0"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撞击后，自球与数个他球接触时，在临时移开其中一个他球时，使自球或另</a:t>
            </a: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eaLnBrk="1" latinLnBrk="0" hangingPunct="1">
              <a:lnSpc>
                <a:spcPts val="296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一个他球产生的移动。</a:t>
            </a: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eaLnBrk="1" latinLnBrk="0" hangingPunct="1">
              <a:lnSpc>
                <a:spcPts val="2960"/>
              </a:lnSpc>
              <a:spcBef>
                <a:spcPts val="0"/>
              </a:spcBef>
              <a:buNone/>
            </a:pPr>
            <a:r>
              <a:rPr lang="zh-CN" altLang="zh-CN" dirty="0">
                <a:sym typeface="+mn-ea"/>
              </a:rPr>
              <a:t>●</a:t>
            </a: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闪击时，自球在脚下（未脱离控制）的移动。</a:t>
            </a:r>
            <a:endParaRPr lang="en-US" altLang="zh-CN" dirty="0"/>
          </a:p>
          <a:p>
            <a:pPr eaLnBrk="1" latinLnBrk="0" hangingPunct="1">
              <a:lnSpc>
                <a:spcPts val="2960"/>
              </a:lnSpc>
              <a:spcBef>
                <a:spcPts val="0"/>
              </a:spcBef>
              <a:buNone/>
            </a:pPr>
            <a:r>
              <a:rPr lang="zh-CN" altLang="zh-CN" dirty="0">
                <a:sym typeface="+mn-ea"/>
              </a:rPr>
              <a:t>8</a:t>
            </a:r>
            <a:r>
              <a:rPr lang="zh-CN" altLang="en-US" dirty="0">
                <a:sym typeface="+mn-ea"/>
              </a:rPr>
              <a:t>、其他由裁判员认定的无效移动。</a:t>
            </a:r>
            <a:endParaRPr lang="zh-CN" altLang="en-US" dirty="0"/>
          </a:p>
          <a:p>
            <a:pPr algn="l" eaLnBrk="1" latinLnBrk="0" hangingPunct="1">
              <a:lnSpc>
                <a:spcPts val="2960"/>
              </a:lnSpc>
              <a:spcBef>
                <a:spcPts val="0"/>
              </a:spcBef>
              <a:buSzTx/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eaLnBrk="1" latinLnBrk="0" hangingPunct="1">
              <a:lnSpc>
                <a:spcPts val="2960"/>
              </a:lnSpc>
              <a:spcBef>
                <a:spcPts val="0"/>
              </a:spcBef>
              <a:buNone/>
            </a:pPr>
            <a:r>
              <a:rPr lang="zh-CN" altLang="zh-CN" dirty="0">
                <a:sym typeface="+mn-ea"/>
              </a:rPr>
              <a:t>●</a:t>
            </a: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出界球碰撞了界外球而使其产生的移动。</a:t>
            </a:r>
            <a:endParaRPr lang="zh-CN" altLang="en-US" dirty="0">
              <a:solidFill>
                <a:srgbClr val="FF0000"/>
              </a:solidFill>
            </a:endParaRPr>
          </a:p>
          <a:p>
            <a:pPr algn="l" eaLnBrk="1" latinLnBrk="0" hangingPunct="1">
              <a:lnSpc>
                <a:spcPts val="2960"/>
              </a:lnSpc>
              <a:spcBef>
                <a:spcPts val="0"/>
              </a:spcBef>
              <a:buSzTx/>
              <a:buNone/>
            </a:pPr>
            <a:r>
              <a:rPr lang="zh-CN" altLang="zh-CN" dirty="0"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由于天气、比赛线、地形，以及其它无效移动球的碰撞等原因，使静止球产生的移动。</a:t>
            </a:r>
            <a:endParaRPr lang="zh-CN" altLang="en-US" dirty="0">
              <a:solidFill>
                <a:srgbClr val="FF0000"/>
              </a:solidFill>
            </a:endParaRPr>
          </a:p>
          <a:p>
            <a:pPr eaLnBrk="1" latinLnBrk="0" hangingPunct="1">
              <a:lnSpc>
                <a:spcPts val="2960"/>
              </a:lnSpc>
              <a:spcBef>
                <a:spcPts val="0"/>
              </a:spcBef>
              <a:buNone/>
            </a:pPr>
            <a:r>
              <a:rPr lang="zh-CN" altLang="zh-CN" dirty="0"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击球员的服装或其携带物（指号码标志、眼镜、帽子）掉下后，碰到静止球而使其产生的移动。</a:t>
            </a:r>
            <a:endParaRPr lang="zh-CN" altLang="en-US" dirty="0"/>
          </a:p>
          <a:p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115" y="404495"/>
            <a:ext cx="8229600" cy="732155"/>
          </a:xfrm>
        </p:spPr>
        <p:txBody>
          <a:bodyPr/>
          <a:p>
            <a:r>
              <a:rPr lang="zh-CN" altLang="en-US" sz="2800"/>
              <a:t>第十二条</a:t>
            </a:r>
            <a:r>
              <a:rPr lang="en-US" altLang="zh-CN" sz="2800"/>
              <a:t>    </a:t>
            </a:r>
            <a:r>
              <a:rPr lang="zh-CN" altLang="en-US" sz="2800"/>
              <a:t>击球</a:t>
            </a:r>
            <a:endParaRPr lang="zh-CN" altLang="en-US" sz="28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3995" y="1252855"/>
            <a:ext cx="8066405" cy="4873625"/>
          </a:xfrm>
        </p:spPr>
        <p:txBody>
          <a:bodyPr/>
          <a:p>
            <a:pPr marL="0" indent="0">
              <a:buNone/>
            </a:pPr>
            <a:r>
              <a:rPr lang="en-US" altLang="zh-CN" dirty="0">
                <a:sym typeface="+mn-ea"/>
              </a:rPr>
              <a:t>  </a:t>
            </a:r>
            <a:r>
              <a:rPr lang="zh-CN" altLang="en-US" dirty="0">
                <a:solidFill>
                  <a:srgbClr val="7030A0"/>
                </a:solidFill>
                <a:sym typeface="+mn-ea"/>
              </a:rPr>
              <a:t>一、击球</a:t>
            </a:r>
            <a:endParaRPr lang="zh-CN" altLang="en-US" dirty="0">
              <a:sym typeface="+mn-ea"/>
            </a:endParaRPr>
          </a:p>
          <a:p>
            <a:pPr marL="0" indent="0">
              <a:buNone/>
            </a:pPr>
            <a:r>
              <a:rPr lang="en-US" altLang="zh-CN" dirty="0">
                <a:sym typeface="+mn-ea"/>
              </a:rPr>
              <a:t>  </a:t>
            </a:r>
            <a:r>
              <a:rPr lang="zh-CN" altLang="en-US" dirty="0">
                <a:sym typeface="+mn-ea"/>
              </a:rPr>
              <a:t>1、击球是指击球员用手挥摆球槌，使击球面击打自球的行为。</a:t>
            </a:r>
            <a:endParaRPr lang="zh-CN" altLang="en-US" dirty="0">
              <a:sym typeface="+mn-ea"/>
            </a:endParaRPr>
          </a:p>
          <a:p>
            <a:pPr marL="0" indent="0">
              <a:buNone/>
            </a:pPr>
            <a:r>
              <a:rPr lang="zh-CN" altLang="en-US" dirty="0">
                <a:sym typeface="+mn-ea"/>
              </a:rPr>
              <a:t> </a:t>
            </a: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ym typeface="+mn-ea"/>
              </a:rPr>
              <a:t>2、允许放弃击球（含开球、续击）。</a:t>
            </a:r>
            <a:endParaRPr lang="zh-CN" altLang="en-US" dirty="0">
              <a:sym typeface="+mn-ea"/>
            </a:endParaRPr>
          </a:p>
          <a:p>
            <a:pPr marL="0" indent="0">
              <a:buNone/>
            </a:pP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r>
              <a:rPr lang="en-US" altLang="zh-CN" dirty="0">
                <a:solidFill>
                  <a:srgbClr val="FF0000"/>
                </a:solidFill>
                <a:sym typeface="+mn-ea"/>
              </a:rPr>
              <a:t>  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击球员申请放弃击球时，只需报告“放弃”即可，不得更改。</a:t>
            </a: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r>
              <a:rPr lang="en-US" altLang="zh-CN" dirty="0">
                <a:solidFill>
                  <a:srgbClr val="FF0000"/>
                </a:solidFill>
                <a:sym typeface="+mn-ea"/>
              </a:rPr>
              <a:t>  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击球时，如果槌头击球面先触及地面后再击到自球亦为合法击球。</a:t>
            </a:r>
            <a:br>
              <a:rPr lang="zh-CN" altLang="en-US" dirty="0">
                <a:solidFill>
                  <a:srgbClr val="FF0000"/>
                </a:solidFill>
                <a:sym typeface="+mn-ea"/>
              </a:rPr>
            </a:br>
            <a:endParaRPr lang="zh-CN" altLang="en-US" dirty="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2400" y="555625"/>
            <a:ext cx="8697595" cy="6064250"/>
          </a:xfrm>
        </p:spPr>
        <p:txBody>
          <a:bodyPr/>
          <a:p>
            <a:pPr marL="0" algn="l">
              <a:buSzTx/>
              <a:buNone/>
            </a:pPr>
            <a:r>
              <a:rPr lang="zh-CN" altLang="en-US" dirty="0">
                <a:solidFill>
                  <a:srgbClr val="7030A0"/>
                </a:solidFill>
                <a:sym typeface="仿宋_GB2312" pitchFamily="49" charset="-122"/>
              </a:rPr>
              <a:t>二、开球</a:t>
            </a:r>
            <a:endParaRPr lang="zh-CN" altLang="en-US" dirty="0">
              <a:solidFill>
                <a:srgbClr val="7030A0"/>
              </a:solidFill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en-US" altLang="zh-CN" dirty="0">
                <a:sym typeface="仿宋_GB2312" pitchFamily="49" charset="-122"/>
              </a:rPr>
              <a:t>  </a:t>
            </a:r>
            <a:r>
              <a:rPr lang="zh-CN" altLang="en-US" dirty="0">
                <a:sym typeface="仿宋_GB2312" pitchFamily="49" charset="-122"/>
              </a:rPr>
              <a:t>开球时，击球员必须用手将自球放置于开球区内。    </a:t>
            </a:r>
            <a:endParaRPr lang="zh-CN" altLang="en-US" dirty="0"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zh-CN" altLang="en-US" dirty="0">
                <a:sym typeface="仿宋_GB2312" pitchFamily="49" charset="-122"/>
              </a:rPr>
              <a:t>  </a:t>
            </a:r>
            <a:r>
              <a:rPr lang="zh-CN" altLang="en-US" dirty="0">
                <a:solidFill>
                  <a:srgbClr val="FF0000"/>
                </a:solidFill>
                <a:sym typeface="仿宋_GB2312" pitchFamily="49" charset="-122"/>
              </a:rPr>
              <a:t>说明:</a:t>
            </a:r>
            <a:endParaRPr lang="zh-CN" altLang="en-US" dirty="0"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en-US" altLang="zh-CN" dirty="0">
                <a:solidFill>
                  <a:srgbClr val="FF0000"/>
                </a:solidFill>
                <a:sym typeface="仿宋_GB2312" pitchFamily="49" charset="-122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en-US" altLang="zh-CN" dirty="0">
                <a:solidFill>
                  <a:srgbClr val="FF0000"/>
                </a:solidFill>
                <a:sym typeface="仿宋_GB2312" pitchFamily="49" charset="-122"/>
              </a:rPr>
              <a:t> </a:t>
            </a:r>
            <a:r>
              <a:rPr lang="zh-CN" altLang="en-US" dirty="0">
                <a:solidFill>
                  <a:srgbClr val="FF0000"/>
                </a:solidFill>
                <a:sym typeface="仿宋_GB2312" pitchFamily="49" charset="-122"/>
              </a:rPr>
              <a:t>在开球区内击球员可以改放自球，但必须用手。</a:t>
            </a:r>
            <a:r>
              <a:rPr lang="zh-CN" altLang="en-US" dirty="0">
                <a:sym typeface="仿宋_GB2312" pitchFamily="49" charset="-122"/>
              </a:rPr>
              <a:t> </a:t>
            </a:r>
            <a:endParaRPr lang="zh-CN" altLang="en-US" dirty="0"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zh-CN" altLang="en-US" dirty="0">
                <a:solidFill>
                  <a:srgbClr val="7030A0"/>
                </a:solidFill>
                <a:sym typeface="仿宋_GB2312" pitchFamily="49" charset="-122"/>
              </a:rPr>
              <a:t>三、重新开球</a:t>
            </a:r>
            <a:endParaRPr lang="zh-CN" altLang="en-US" dirty="0">
              <a:solidFill>
                <a:srgbClr val="7030A0"/>
              </a:solidFill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en-US" altLang="zh-CN" dirty="0">
                <a:sym typeface="仿宋_GB2312" pitchFamily="49" charset="-122"/>
              </a:rPr>
              <a:t>  1</a:t>
            </a:r>
            <a:r>
              <a:rPr lang="zh-CN" altLang="en-US" dirty="0">
                <a:sym typeface="仿宋_GB2312" pitchFamily="49" charset="-122"/>
              </a:rPr>
              <a:t>、自球撞中柱后须等下一轮次才能重新开球，他球撞中柱后则按正常轮次顺序重新开球。重新开球时，需将自球放置在开球区左侧端线上。若场内有妨碍放球位置的他球，可申请暂时已开。</a:t>
            </a:r>
            <a:endParaRPr lang="zh-CN" altLang="en-US" dirty="0"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zh-CN" altLang="en-US" dirty="0">
                <a:solidFill>
                  <a:srgbClr val="FF0000"/>
                </a:solidFill>
                <a:sym typeface="仿宋_GB2312" pitchFamily="49" charset="-122"/>
              </a:rPr>
              <a:t>说明：</a:t>
            </a:r>
            <a:endParaRPr lang="zh-CN" altLang="en-US" dirty="0">
              <a:solidFill>
                <a:srgbClr val="FF0000"/>
              </a:solidFill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zh-CN" altLang="en-US" dirty="0">
                <a:solidFill>
                  <a:srgbClr val="FF0000"/>
                </a:solidFill>
                <a:sym typeface="仿宋_GB2312" pitchFamily="49" charset="-122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仿宋_GB2312" pitchFamily="49" charset="-122"/>
              </a:rPr>
              <a:t>在开球区，击球员可以改变自球位置，但必须用手。</a:t>
            </a:r>
            <a:endParaRPr lang="zh-CN" altLang="en-US" dirty="0">
              <a:solidFill>
                <a:srgbClr val="FF0000"/>
              </a:solidFill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en-US" altLang="zh-CN" dirty="0">
                <a:sym typeface="仿宋_GB2312" pitchFamily="49" charset="-122"/>
              </a:rPr>
              <a:t>  2</a:t>
            </a:r>
            <a:r>
              <a:rPr lang="zh-CN" altLang="en-US" dirty="0">
                <a:sym typeface="仿宋_GB2312" pitchFamily="49" charset="-122"/>
              </a:rPr>
              <a:t>、击球员可以向裁判员申请临时移开妨碍通过一门的他球。</a:t>
            </a:r>
            <a:endParaRPr lang="zh-CN" altLang="en-US" dirty="0"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zh-CN" altLang="en-US" dirty="0">
                <a:solidFill>
                  <a:srgbClr val="FF0000"/>
                </a:solidFill>
                <a:sym typeface="仿宋_GB2312" pitchFamily="49" charset="-122"/>
              </a:rPr>
              <a:t>说明：  </a:t>
            </a:r>
            <a:endParaRPr lang="zh-CN" altLang="en-US" dirty="0">
              <a:solidFill>
                <a:srgbClr val="FF0000"/>
              </a:solidFill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仿宋_GB2312" pitchFamily="49" charset="-122"/>
              </a:rPr>
              <a:t>本条所指他球是停在一门前的球和一门后未超过7.5厘米的球。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6565" y="386080"/>
            <a:ext cx="7823835" cy="5740400"/>
          </a:xfrm>
        </p:spPr>
        <p:txBody>
          <a:bodyPr/>
          <a:p>
            <a:pPr marL="0" algn="l">
              <a:buSzTx/>
              <a:buNone/>
            </a:pPr>
            <a:endParaRPr lang="zh-CN" altLang="en-US" dirty="0">
              <a:solidFill>
                <a:srgbClr val="7030A0"/>
              </a:solidFill>
              <a:sym typeface="+mn-ea"/>
            </a:endParaRPr>
          </a:p>
          <a:p>
            <a:pPr marL="0" algn="l" latinLnBrk="0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zh-CN" altLang="en-US" dirty="0">
                <a:solidFill>
                  <a:srgbClr val="7030A0"/>
                </a:solidFill>
                <a:sym typeface="+mn-ea"/>
              </a:rPr>
              <a:t>四、续击权</a:t>
            </a:r>
            <a:r>
              <a:rPr lang="en-US" altLang="zh-CN" b="1" dirty="0">
                <a:sym typeface="+mn-ea"/>
              </a:rPr>
              <a:t> </a:t>
            </a:r>
            <a:endParaRPr lang="en-US" altLang="zh-CN" b="1" dirty="0">
              <a:sym typeface="+mn-ea"/>
            </a:endParaRPr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>
                <a:sym typeface="+mn-ea"/>
              </a:rPr>
              <a:t>    下列情况下，待场内球静止时续击权产生：</a:t>
            </a:r>
            <a:endParaRPr lang="en-US" altLang="zh-CN" b="1" dirty="0"/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>
                <a:sym typeface="+mn-ea"/>
              </a:rPr>
              <a:t>  1</a:t>
            </a:r>
            <a:r>
              <a:rPr lang="zh-CN" altLang="en-US" b="1" dirty="0">
                <a:sym typeface="+mn-ea"/>
              </a:rPr>
              <a:t>、</a:t>
            </a:r>
            <a:r>
              <a:rPr lang="en-US" altLang="zh-CN" b="1" dirty="0">
                <a:sym typeface="+mn-ea"/>
              </a:rPr>
              <a:t>自球有效通过球门后</a:t>
            </a:r>
            <a:r>
              <a:rPr lang="zh-CN" altLang="en-US" b="1" dirty="0">
                <a:sym typeface="+mn-ea"/>
              </a:rPr>
              <a:t>停在界内</a:t>
            </a:r>
            <a:r>
              <a:rPr lang="en-US" altLang="zh-CN" b="1" dirty="0">
                <a:sym typeface="+mn-ea"/>
              </a:rPr>
              <a:t>，获得1次续击权。</a:t>
            </a:r>
            <a:endParaRPr lang="en-US" altLang="zh-CN" b="1" dirty="0"/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>
                <a:sym typeface="+mn-ea"/>
              </a:rPr>
              <a:t>  2</a:t>
            </a:r>
            <a:r>
              <a:rPr lang="zh-CN" altLang="en-US" b="1" dirty="0">
                <a:sym typeface="+mn-ea"/>
              </a:rPr>
              <a:t>、</a:t>
            </a:r>
            <a:r>
              <a:rPr lang="en-US" altLang="zh-CN" b="1" dirty="0">
                <a:sym typeface="+mn-ea"/>
              </a:rPr>
              <a:t>闪击</a:t>
            </a:r>
            <a:r>
              <a:rPr lang="zh-CN" altLang="en-US" b="1" dirty="0">
                <a:sym typeface="+mn-ea"/>
              </a:rPr>
              <a:t>过程结束</a:t>
            </a:r>
            <a:r>
              <a:rPr lang="en-US" altLang="zh-CN" b="1" dirty="0">
                <a:sym typeface="+mn-ea"/>
              </a:rPr>
              <a:t>后（</a:t>
            </a:r>
            <a:r>
              <a:rPr lang="zh-CN" altLang="en-US" b="1" dirty="0">
                <a:sym typeface="+mn-ea"/>
              </a:rPr>
              <a:t>不</a:t>
            </a:r>
            <a:r>
              <a:rPr lang="en-US" altLang="zh-CN" b="1" dirty="0">
                <a:sym typeface="+mn-ea"/>
              </a:rPr>
              <a:t>论闪击几个他球），获得1次续击权。</a:t>
            </a:r>
            <a:endParaRPr lang="en-US" altLang="zh-CN" b="1" dirty="0"/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>
                <a:sym typeface="+mn-ea"/>
              </a:rPr>
              <a:t>  3</a:t>
            </a:r>
            <a:r>
              <a:rPr lang="zh-CN" altLang="en-US" b="1" dirty="0">
                <a:sym typeface="+mn-ea"/>
              </a:rPr>
              <a:t>、</a:t>
            </a:r>
            <a:r>
              <a:rPr lang="en-US" altLang="zh-CN" b="1" dirty="0">
                <a:sym typeface="+mn-ea"/>
              </a:rPr>
              <a:t>自球在成功通过二门或三门</a:t>
            </a:r>
            <a:r>
              <a:rPr lang="zh-CN" altLang="en-US" b="1" dirty="0">
                <a:sym typeface="+mn-ea"/>
              </a:rPr>
              <a:t>过程中</a:t>
            </a:r>
            <a:r>
              <a:rPr lang="en-US" altLang="zh-CN" b="1" dirty="0">
                <a:sym typeface="+mn-ea"/>
              </a:rPr>
              <a:t>，</a:t>
            </a:r>
            <a:r>
              <a:rPr lang="zh-CN" altLang="en-US" b="1" dirty="0">
                <a:sym typeface="+mn-ea"/>
              </a:rPr>
              <a:t>如果在门前或门后</a:t>
            </a:r>
            <a:r>
              <a:rPr lang="en-US" altLang="zh-CN" b="1" dirty="0">
                <a:sym typeface="+mn-ea"/>
              </a:rPr>
              <a:t>又撞击了他球，闪击</a:t>
            </a:r>
            <a:r>
              <a:rPr lang="zh-CN" altLang="en-US" b="1" dirty="0">
                <a:sym typeface="+mn-ea"/>
              </a:rPr>
              <a:t>过程结束</a:t>
            </a:r>
            <a:r>
              <a:rPr lang="en-US" altLang="zh-CN" b="1" dirty="0">
                <a:sym typeface="+mn-ea"/>
              </a:rPr>
              <a:t>获得2次续击权</a:t>
            </a:r>
            <a:r>
              <a:rPr lang="zh-CN" altLang="en-US" b="1" dirty="0">
                <a:sym typeface="+mn-ea"/>
              </a:rPr>
              <a:t>。</a:t>
            </a:r>
            <a:endParaRPr lang="en-US" altLang="zh-CN" b="1" dirty="0"/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>
                <a:sym typeface="+mn-ea"/>
              </a:rPr>
              <a:t>  4</a:t>
            </a:r>
            <a:r>
              <a:rPr lang="zh-CN" altLang="en-US" b="1" dirty="0">
                <a:sym typeface="+mn-ea"/>
              </a:rPr>
              <a:t>、</a:t>
            </a:r>
            <a:r>
              <a:rPr lang="en-US" altLang="zh-CN" b="1" dirty="0">
                <a:sym typeface="+mn-ea"/>
              </a:rPr>
              <a:t>每场比赛</a:t>
            </a:r>
            <a:r>
              <a:rPr lang="zh-CN" altLang="en-US" b="1" dirty="0">
                <a:sym typeface="+mn-ea"/>
              </a:rPr>
              <a:t>每队</a:t>
            </a:r>
            <a:r>
              <a:rPr lang="en-US" altLang="zh-CN" b="1" dirty="0">
                <a:sym typeface="+mn-ea"/>
              </a:rPr>
              <a:t>只限</a:t>
            </a:r>
            <a:r>
              <a:rPr lang="zh-CN" altLang="en-US" b="1" dirty="0">
                <a:sym typeface="+mn-ea"/>
              </a:rPr>
              <a:t>使用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一个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2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次续击权</a:t>
            </a:r>
            <a:r>
              <a:rPr lang="en-US" altLang="zh-CN" b="1" dirty="0">
                <a:sym typeface="+mn-ea"/>
              </a:rPr>
              <a:t>（通称双杆）</a:t>
            </a:r>
            <a:r>
              <a:rPr lang="zh-CN" altLang="en-US" b="1" dirty="0">
                <a:sym typeface="+mn-ea"/>
              </a:rPr>
              <a:t>，</a:t>
            </a:r>
            <a:r>
              <a:rPr lang="en-US" altLang="zh-CN" b="1" dirty="0">
                <a:sym typeface="+mn-ea"/>
              </a:rPr>
              <a:t>以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闪击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过程结束（获得续击权）</a:t>
            </a:r>
            <a:r>
              <a:rPr lang="zh-CN" altLang="en-US" b="1" dirty="0">
                <a:sym typeface="+mn-ea"/>
              </a:rPr>
              <a:t>界定</a:t>
            </a:r>
            <a:r>
              <a:rPr lang="en-US" altLang="zh-CN" b="1" dirty="0">
                <a:sym typeface="+mn-ea"/>
              </a:rPr>
              <a:t>。</a:t>
            </a:r>
            <a:endParaRPr lang="en-US" altLang="zh-CN" b="1" dirty="0"/>
          </a:p>
          <a:p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5260" y="343535"/>
            <a:ext cx="8670925" cy="6507480"/>
          </a:xfrm>
        </p:spPr>
        <p:txBody>
          <a:bodyPr/>
          <a:p>
            <a:pPr marL="0" indent="0">
              <a:buNone/>
            </a:pPr>
            <a:r>
              <a:rPr lang="zh-CN" altLang="en-US" dirty="0">
                <a:solidFill>
                  <a:srgbClr val="7030A0"/>
                </a:solidFill>
                <a:sym typeface="仿宋_GB2312" pitchFamily="49" charset="-122"/>
              </a:rPr>
              <a:t>五、击球犯规</a:t>
            </a:r>
            <a:endParaRPr lang="zh-CN" altLang="en-US" dirty="0">
              <a:solidFill>
                <a:srgbClr val="7030A0"/>
              </a:solidFill>
              <a:sym typeface="仿宋_GB2312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sym typeface="仿宋_GB2312" pitchFamily="49" charset="-122"/>
              </a:rPr>
              <a:t> </a:t>
            </a:r>
            <a:r>
              <a:rPr lang="zh-CN" altLang="en-US" b="1" dirty="0">
                <a:sym typeface="仿宋_GB2312" pitchFamily="49" charset="-122"/>
              </a:rPr>
              <a:t>1.出现下列行为时，判击球犯规。  </a:t>
            </a:r>
            <a:endParaRPr lang="zh-CN" altLang="en-US" b="1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marL="0" indent="0">
              <a:buNone/>
            </a:pPr>
            <a:r>
              <a:rPr lang="zh-CN" altLang="en-US" b="1" dirty="0">
                <a:sym typeface="仿宋_GB2312" pitchFamily="49" charset="-122"/>
              </a:rPr>
              <a:t>（1）开球时，自球未放置在开球区，或重新开球时自球未放置在左侧端线上。  </a:t>
            </a:r>
            <a:endParaRPr lang="zh-CN" altLang="en-US" b="1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marL="0" indent="0">
              <a:buNone/>
            </a:pPr>
            <a:r>
              <a:rPr lang="zh-CN" altLang="en-US" b="1" dirty="0">
                <a:sym typeface="仿宋_GB2312" pitchFamily="49" charset="-122"/>
              </a:rPr>
              <a:t>（2）用脚踢槌柄或槌头、或手握槌头击球。 </a:t>
            </a:r>
            <a:endParaRPr lang="zh-CN" altLang="en-US" b="1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marL="0" indent="0">
              <a:buNone/>
            </a:pPr>
            <a:r>
              <a:rPr lang="zh-CN" altLang="en-US" b="1" dirty="0">
                <a:sym typeface="仿宋_GB2312" pitchFamily="49" charset="-122"/>
              </a:rPr>
              <a:t>（3）推球、连击或使用槌头击球面以外的部位击球。</a:t>
            </a:r>
            <a:r>
              <a:rPr lang="zh-CN" altLang="en-US" dirty="0">
                <a:sym typeface="仿宋_GB2312" pitchFamily="49" charset="-122"/>
              </a:rPr>
              <a:t>  </a:t>
            </a:r>
            <a:endParaRPr lang="zh-CN" altLang="en-US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marL="0" indent="0"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r>
              <a:rPr lang="en-US" altLang="zh-CN" dirty="0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推球是指击球面与球体接触呈同步伴送状态推进。</a:t>
            </a:r>
            <a:br>
              <a:rPr lang="zh-CN" altLang="en-US" dirty="0">
                <a:solidFill>
                  <a:srgbClr val="FF0000"/>
                </a:solidFill>
                <a:sym typeface="+mn-ea"/>
              </a:rPr>
            </a:br>
            <a:r>
              <a:rPr lang="en-US" altLang="zh-CN" dirty="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连击是指一次击球动作中，槌头击球面两次触及自球。</a:t>
            </a:r>
            <a:endParaRPr lang="zh-CN" altLang="en-US" dirty="0">
              <a:solidFill>
                <a:srgbClr val="FF0000"/>
              </a:solidFill>
              <a:sym typeface="+mn-ea"/>
            </a:endParaRPr>
          </a:p>
          <a:p>
            <a:pPr marL="0" algn="l">
              <a:buSzTx/>
              <a:buNone/>
            </a:pPr>
            <a:r>
              <a:rPr lang="zh-CN" altLang="en-US" b="1" dirty="0">
                <a:sym typeface="仿宋_GB2312" pitchFamily="49" charset="-122"/>
              </a:rPr>
              <a:t>（4）击打移动中的球。  </a:t>
            </a:r>
            <a:endParaRPr lang="zh-CN" altLang="en-US" b="1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zh-CN" altLang="en-US" b="1" dirty="0">
                <a:sym typeface="仿宋_GB2312" pitchFamily="49" charset="-122"/>
              </a:rPr>
              <a:t>（5）撞击后，在获得闪击权之前击球。 </a:t>
            </a:r>
            <a:endParaRPr lang="zh-CN" altLang="en-US" b="1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zh-CN" altLang="en-US" b="1" dirty="0">
                <a:sym typeface="仿宋_GB2312" pitchFamily="49" charset="-122"/>
              </a:rPr>
              <a:t>2.击球犯规时击球无效，并作如下处理：  </a:t>
            </a:r>
            <a:endParaRPr lang="zh-CN" altLang="en-US" b="1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zh-CN" altLang="en-US" b="1" dirty="0">
                <a:sym typeface="仿宋_GB2312" pitchFamily="49" charset="-122"/>
              </a:rPr>
              <a:t>  （1）属于本款1中的（1）由击球员拿回自球。  </a:t>
            </a:r>
            <a:endParaRPr lang="zh-CN" altLang="en-US" b="1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zh-CN" altLang="en-US" b="1" dirty="0">
                <a:sym typeface="仿宋_GB2312" pitchFamily="49" charset="-122"/>
              </a:rPr>
              <a:t>  （2）属于本款1中的 （2）（3）（5）将移动的球放回原位。  </a:t>
            </a:r>
            <a:endParaRPr lang="zh-CN" altLang="en-US" b="1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marL="0" algn="l">
              <a:buSzTx/>
              <a:buNone/>
            </a:pPr>
            <a:r>
              <a:rPr lang="zh-CN" altLang="en-US" b="1" dirty="0">
                <a:sym typeface="仿宋_GB2312" pitchFamily="49" charset="-122"/>
              </a:rPr>
              <a:t>  （3）属于本款1中的（4）将自球放到界外。</a:t>
            </a:r>
            <a:endParaRPr lang="zh-CN" altLang="en-US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215" y="261620"/>
            <a:ext cx="8229600" cy="1035050"/>
          </a:xfrm>
        </p:spPr>
        <p:txBody>
          <a:bodyPr/>
          <a:p>
            <a:r>
              <a:rPr lang="zh-CN" altLang="en-US" sz="2800"/>
              <a:t>第十三条</a:t>
            </a:r>
            <a:r>
              <a:rPr lang="en-US" altLang="zh-CN" sz="2800"/>
              <a:t> </a:t>
            </a:r>
            <a:r>
              <a:rPr lang="zh-CN" altLang="en-US" sz="2800"/>
              <a:t>过门</a:t>
            </a:r>
            <a:endParaRPr lang="zh-CN" altLang="en-US" sz="28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3045" y="1059180"/>
            <a:ext cx="8806180" cy="5617845"/>
          </a:xfrm>
        </p:spPr>
        <p:txBody>
          <a:bodyPr/>
          <a:p>
            <a:pPr algn="l" eaLnBrk="1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en-US" altLang="zh-CN" b="1" dirty="0">
                <a:sym typeface="+mn-ea"/>
              </a:rPr>
              <a:t>一、过门</a:t>
            </a:r>
            <a:endParaRPr lang="en-US" altLang="zh-CN" b="1" dirty="0">
              <a:sym typeface="+mn-ea"/>
            </a:endParaRPr>
          </a:p>
          <a:p>
            <a:pPr algn="l" eaLnBrk="1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en-US" altLang="zh-CN" b="1" dirty="0">
                <a:sym typeface="+mn-ea"/>
              </a:rPr>
              <a:t>  1</a:t>
            </a:r>
            <a:r>
              <a:rPr lang="zh-CN" altLang="en-US" b="1" dirty="0">
                <a:sym typeface="+mn-ea"/>
              </a:rPr>
              <a:t>、</a:t>
            </a:r>
            <a:r>
              <a:rPr lang="en-US" altLang="zh-CN" b="1" dirty="0">
                <a:sym typeface="+mn-ea"/>
              </a:rPr>
              <a:t>球从球门前方经有效移动后，整体通过球门线移动至球门后方</a:t>
            </a:r>
            <a:r>
              <a:rPr lang="zh-CN" altLang="en-US" b="1" dirty="0">
                <a:sym typeface="+mn-ea"/>
              </a:rPr>
              <a:t>。</a:t>
            </a:r>
            <a:endParaRPr lang="zh-CN" altLang="en-US" b="1" dirty="0">
              <a:sym typeface="+mn-ea"/>
            </a:endParaRPr>
          </a:p>
          <a:p>
            <a:pPr algn="l" eaLnBrk="1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zh-CN" altLang="en-US" b="1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b="1" dirty="0">
              <a:solidFill>
                <a:srgbClr val="FF0000"/>
              </a:solidFill>
              <a:sym typeface="+mn-ea"/>
            </a:endParaRPr>
          </a:p>
          <a:p>
            <a:pPr algn="l" eaLnBrk="1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zh-CN" altLang="en-US" b="1" dirty="0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 球是否通过或停在球门线及边线上，应依据球的投影来判断。</a:t>
            </a:r>
            <a:endParaRPr lang="en-US" altLang="zh-CN" b="1" dirty="0"/>
          </a:p>
          <a:p>
            <a:pPr algn="l" eaLnBrk="1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en-US" altLang="zh-CN" b="1" dirty="0">
                <a:sym typeface="+mn-ea"/>
              </a:rPr>
              <a:t>  2</a:t>
            </a:r>
            <a:r>
              <a:rPr lang="zh-CN" altLang="en-US" b="1" dirty="0">
                <a:sym typeface="+mn-ea"/>
              </a:rPr>
              <a:t>、</a:t>
            </a:r>
            <a:r>
              <a:rPr lang="en-US" altLang="zh-CN" b="1" dirty="0">
                <a:sym typeface="+mn-ea"/>
              </a:rPr>
              <a:t>球应按逆时针方向，依次通过一门、二门、三门</a:t>
            </a:r>
            <a:r>
              <a:rPr lang="zh-CN" altLang="en-US" b="1" dirty="0">
                <a:sym typeface="+mn-ea"/>
              </a:rPr>
              <a:t>。</a:t>
            </a:r>
            <a:endParaRPr lang="en-US" altLang="zh-CN" b="1" dirty="0"/>
          </a:p>
          <a:p>
            <a:pPr algn="l" eaLnBrk="1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en-US" altLang="zh-CN" b="1" dirty="0">
                <a:sym typeface="+mn-ea"/>
              </a:rPr>
              <a:t>  3</a:t>
            </a:r>
            <a:r>
              <a:rPr lang="zh-CN" altLang="en-US" b="1" dirty="0">
                <a:sym typeface="+mn-ea"/>
              </a:rPr>
              <a:t>、</a:t>
            </a:r>
            <a:r>
              <a:rPr lang="en-US" altLang="zh-CN" b="1" dirty="0">
                <a:sym typeface="+mn-ea"/>
              </a:rPr>
              <a:t>从</a:t>
            </a:r>
            <a:r>
              <a:rPr lang="zh-CN" altLang="en-US" b="1" dirty="0">
                <a:sym typeface="+mn-ea"/>
              </a:rPr>
              <a:t>球</a:t>
            </a:r>
            <a:r>
              <a:rPr lang="en-US" altLang="zh-CN" b="1" dirty="0">
                <a:sym typeface="+mn-ea"/>
              </a:rPr>
              <a:t>门后向门前移动并停在球门线上的球（通称门后球），在以后的有效移动中通过球门，过门无效。</a:t>
            </a:r>
            <a:endParaRPr lang="en-US" altLang="zh-CN" b="1" dirty="0"/>
          </a:p>
          <a:p>
            <a:pPr marL="0" indent="0" algn="l" eaLnBrk="1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en-US" altLang="zh-CN" b="1" dirty="0">
                <a:sym typeface="+mn-ea"/>
              </a:rPr>
              <a:t> 4</a:t>
            </a:r>
            <a:r>
              <a:rPr lang="zh-CN" altLang="en-US" b="1" dirty="0">
                <a:sym typeface="+mn-ea"/>
              </a:rPr>
              <a:t>、</a:t>
            </a:r>
            <a:r>
              <a:rPr lang="en-US" altLang="zh-CN" b="1" dirty="0">
                <a:sym typeface="+mn-ea"/>
              </a:rPr>
              <a:t>从</a:t>
            </a:r>
            <a:r>
              <a:rPr lang="zh-CN" altLang="en-US" b="1" dirty="0">
                <a:sym typeface="+mn-ea"/>
              </a:rPr>
              <a:t>球</a:t>
            </a:r>
            <a:r>
              <a:rPr lang="en-US" altLang="zh-CN" b="1" dirty="0">
                <a:sym typeface="+mn-ea"/>
              </a:rPr>
              <a:t>门前向</a:t>
            </a:r>
            <a:r>
              <a:rPr lang="zh-CN" altLang="en-US" b="1" dirty="0">
                <a:sym typeface="+mn-ea"/>
              </a:rPr>
              <a:t>球</a:t>
            </a:r>
            <a:r>
              <a:rPr lang="en-US" altLang="zh-CN" b="1" dirty="0">
                <a:sym typeface="+mn-ea"/>
              </a:rPr>
              <a:t>门后移动并停在球门线上的球（通称门前球），在以后的有效移动中通过球门，过门有效。</a:t>
            </a:r>
            <a:endParaRPr lang="en-US" altLang="zh-CN" b="1" dirty="0"/>
          </a:p>
          <a:p>
            <a:pPr marL="0" indent="0" algn="l" eaLnBrk="1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en-US" altLang="zh-CN" b="1" dirty="0">
                <a:sym typeface="+mn-ea"/>
              </a:rPr>
              <a:t>  5</a:t>
            </a:r>
            <a:r>
              <a:rPr lang="zh-CN" altLang="en-US" b="1" dirty="0">
                <a:sym typeface="+mn-ea"/>
              </a:rPr>
              <a:t>、</a:t>
            </a:r>
            <a:r>
              <a:rPr lang="en-US" altLang="zh-CN" b="1" dirty="0">
                <a:sym typeface="+mn-ea"/>
              </a:rPr>
              <a:t>闪击他球过门时，若他球被放置在球门线上，过门无效。</a:t>
            </a:r>
            <a:endParaRPr lang="en-US" altLang="zh-CN" b="1" dirty="0"/>
          </a:p>
          <a:p>
            <a:pPr marL="0" indent="0" algn="l" eaLnBrk="1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en-US" altLang="zh-CN" b="1" dirty="0">
                <a:sym typeface="+mn-ea"/>
              </a:rPr>
              <a:t>  6</a:t>
            </a:r>
            <a:r>
              <a:rPr lang="zh-CN" altLang="en-US" b="1" dirty="0">
                <a:sym typeface="+mn-ea"/>
              </a:rPr>
              <a:t>、</a:t>
            </a:r>
            <a:r>
              <a:rPr lang="en-US" altLang="zh-CN" b="1" dirty="0">
                <a:sym typeface="+mn-ea"/>
              </a:rPr>
              <a:t>界外球进场过门无效</a:t>
            </a:r>
            <a:r>
              <a:rPr lang="zh-CN" altLang="en-US" b="1" dirty="0">
                <a:sym typeface="+mn-ea"/>
              </a:rPr>
              <a:t>，</a:t>
            </a:r>
            <a:r>
              <a:rPr lang="en-US" altLang="zh-CN" b="1" dirty="0">
                <a:sym typeface="+mn-ea"/>
              </a:rPr>
              <a:t>若界外球从门前通过球门时停在球门线上，即使在随后的有效移动中通过了球门，过门依然无效。</a:t>
            </a:r>
            <a:endParaRPr lang="en-US" altLang="zh-CN" b="1" dirty="0"/>
          </a:p>
          <a:p>
            <a:pPr algn="l" eaLnBrk="1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en-US" altLang="zh-CN" b="1" dirty="0">
                <a:sym typeface="+mn-ea"/>
              </a:rPr>
              <a:t>  7</a:t>
            </a:r>
            <a:r>
              <a:rPr lang="zh-CN" altLang="en-US" b="1" dirty="0">
                <a:sym typeface="+mn-ea"/>
              </a:rPr>
              <a:t>、</a:t>
            </a:r>
            <a:r>
              <a:rPr lang="en-US" altLang="zh-CN" b="1" dirty="0">
                <a:sym typeface="+mn-ea"/>
              </a:rPr>
              <a:t>球有效通过球门后出界，过门有效。</a:t>
            </a:r>
            <a:endParaRPr lang="en-US" altLang="zh-CN" b="1" dirty="0"/>
          </a:p>
          <a:p>
            <a:pPr algn="l" eaLnBrk="1" hangingPunct="1">
              <a:lnSpc>
                <a:spcPts val="3080"/>
              </a:lnSpc>
              <a:spcBef>
                <a:spcPts val="0"/>
              </a:spcBef>
              <a:buSzTx/>
            </a:pPr>
            <a:endParaRPr lang="en-US" altLang="zh-CN" b="1" dirty="0"/>
          </a:p>
          <a:p>
            <a:pPr eaLnBrk="1" hangingPunct="1">
              <a:lnSpc>
                <a:spcPct val="80000"/>
              </a:lnSpc>
              <a:buNone/>
            </a:pPr>
            <a:endParaRPr lang="en-US" altLang="zh-CN" dirty="0"/>
          </a:p>
          <a:p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2275" y="628650"/>
            <a:ext cx="7858125" cy="5497830"/>
          </a:xfrm>
        </p:spPr>
        <p:txBody>
          <a:bodyPr/>
          <a:p>
            <a:pPr marL="0" indent="0" eaLnBrk="1" hangingPunct="1">
              <a:lnSpc>
                <a:spcPct val="90000"/>
              </a:lnSpc>
              <a:buNone/>
            </a:pPr>
            <a:r>
              <a:rPr lang="zh-CN" altLang="en-US" dirty="0">
                <a:solidFill>
                  <a:srgbClr val="7030A0"/>
                </a:solidFill>
                <a:sym typeface="+mn-ea"/>
              </a:rPr>
              <a:t>二、球过一门的规定</a:t>
            </a:r>
            <a:endParaRPr lang="zh-CN" altLang="en-US" dirty="0">
              <a:solidFill>
                <a:srgbClr val="7030A0"/>
              </a:solidFill>
              <a:sym typeface="+mn-ea"/>
            </a:endParaRPr>
          </a:p>
          <a:p>
            <a:pPr algn="l" eaLnBrk="1" latinLnBrk="0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en-US" altLang="zh-CN" dirty="0">
                <a:sym typeface="+mn-ea"/>
              </a:rPr>
              <a:t>  </a:t>
            </a:r>
            <a:endParaRPr lang="en-US" altLang="zh-CN" dirty="0">
              <a:sym typeface="+mn-ea"/>
            </a:endParaRPr>
          </a:p>
          <a:p>
            <a:pPr algn="l" eaLnBrk="1" latinLnBrk="0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en-US" altLang="zh-CN" dirty="0">
                <a:sym typeface="+mn-ea"/>
              </a:rPr>
              <a:t>  </a:t>
            </a:r>
            <a:r>
              <a:rPr lang="en-US" altLang="zh-CN" b="1" dirty="0">
                <a:sym typeface="+mn-ea"/>
              </a:rPr>
              <a:t>当自球过一门后出界，过一门有效，将该球放置在出界点外10厘米处，失去续击权。</a:t>
            </a:r>
            <a:endParaRPr lang="en-US" altLang="zh-CN" b="1" dirty="0">
              <a:sym typeface="+mn-ea"/>
            </a:endParaRPr>
          </a:p>
          <a:p>
            <a:pPr algn="l" eaLnBrk="1" latinLnBrk="0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en-US" altLang="zh-CN" b="1" dirty="0">
                <a:sym typeface="+mn-ea"/>
              </a:rPr>
              <a:t>  1、自球未能成功过一门，无论在一门前或一门后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碰撞他球</a:t>
            </a:r>
            <a:r>
              <a:rPr lang="en-US" altLang="zh-CN" b="1" dirty="0">
                <a:sym typeface="+mn-ea"/>
              </a:rPr>
              <a:t>均无效，造成他球移动也无效，放回原位。</a:t>
            </a:r>
            <a:r>
              <a:rPr lang="zh-CN" altLang="en-US" dirty="0">
                <a:sym typeface="+mn-ea"/>
              </a:rPr>
              <a:t> </a:t>
            </a:r>
            <a:endParaRPr lang="zh-CN" altLang="en-US" dirty="0"/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>
                <a:sym typeface="+mn-ea"/>
              </a:rPr>
              <a:t>  2、自球成功通过一门时，碰撞一门前的他球或位于球门线后未超过7.5厘米处的他球，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碰撞</a:t>
            </a:r>
            <a:r>
              <a:rPr lang="en-US" altLang="zh-CN" b="1" dirty="0">
                <a:sym typeface="+mn-ea"/>
              </a:rPr>
              <a:t>无效，造成他球移动无效，放回原位。</a:t>
            </a:r>
            <a:endParaRPr lang="en-US" altLang="zh-CN" b="1" dirty="0"/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>
                <a:sym typeface="+mn-ea"/>
              </a:rPr>
              <a:t>  3、自球成功通过一门时，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碰撞</a:t>
            </a:r>
            <a:r>
              <a:rPr lang="en-US" altLang="zh-CN" b="1" dirty="0">
                <a:sym typeface="+mn-ea"/>
              </a:rPr>
              <a:t>一门后7.5厘米外的他球，自球、他球移动有效，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无闪击权</a:t>
            </a:r>
            <a:r>
              <a:rPr lang="zh-CN" altLang="en-US" dirty="0">
                <a:sym typeface="+mn-ea"/>
              </a:rPr>
              <a:t>。</a:t>
            </a:r>
            <a:r>
              <a:rPr lang="en-US" altLang="zh-CN" b="1" dirty="0">
                <a:sym typeface="+mn-ea"/>
              </a:rPr>
              <a:t>若自球、他球停在界内，自球在续击时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可以撞击该球并进行闪击。</a:t>
            </a:r>
            <a:endParaRPr lang="zh-CN" altLang="en-US" dirty="0">
              <a:solidFill>
                <a:srgbClr val="FF0000"/>
              </a:solidFill>
            </a:endParaRPr>
          </a:p>
          <a:p>
            <a:pPr latinLnBrk="0">
              <a:lnSpc>
                <a:spcPts val="3080"/>
              </a:lnSpc>
              <a:spcBef>
                <a:spcPts val="0"/>
              </a:spcBef>
            </a:pP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5" name="Rectangle 2"/>
          <p:cNvSpPr>
            <a:spLocks noGrp="1"/>
          </p:cNvSpPr>
          <p:nvPr>
            <p:ph type="title" idx="4294967295"/>
          </p:nvPr>
        </p:nvSpPr>
        <p:spPr>
          <a:xfrm>
            <a:off x="401955" y="701675"/>
            <a:ext cx="8418195" cy="5522595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sz="2400" dirty="0">
                <a:sym typeface="+mn-ea"/>
              </a:rPr>
              <a:t>一）自球未</a:t>
            </a:r>
            <a:endParaRPr lang="zh-CN" altLang="en-US" sz="24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286000" y="2829560"/>
            <a:ext cx="4572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buNone/>
            </a:pPr>
            <a:endParaRPr lang="zh-CN" altLang="en-US" dirty="0"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89230" y="428625"/>
            <a:ext cx="8461375" cy="50095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3200" b="1" dirty="0"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          </a:t>
            </a:r>
            <a:r>
              <a:rPr lang="zh-CN" altLang="en-US" sz="2800" b="1" dirty="0">
                <a:solidFill>
                  <a:schemeClr val="bg1">
                    <a:lumMod val="9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第十四条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  </a:t>
            </a:r>
            <a:r>
              <a:rPr lang="zh-CN" altLang="en-US" sz="2800" b="1" dirty="0">
                <a:solidFill>
                  <a:schemeClr val="bg1">
                    <a:lumMod val="9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撞击中柱</a:t>
            </a:r>
            <a:endParaRPr lang="zh-CN" altLang="en-US" sz="2800" kern="0">
              <a:solidFill>
                <a:srgbClr val="FFFFFF"/>
              </a:solidFill>
              <a:latin typeface="+mj-lt"/>
              <a:ea typeface="+mj-ea"/>
              <a:cs typeface="+mj-cs"/>
              <a:sym typeface="黑体" panose="02010609060101010101" pitchFamily="2" charset="-122"/>
            </a:endParaRPr>
          </a:p>
          <a:p>
            <a:endParaRPr lang="zh-CN" altLang="en-US" sz="3200" b="1" dirty="0">
              <a:latin typeface="黑体" panose="02010609060101010101" pitchFamily="2" charset="-122"/>
              <a:ea typeface="黑体" panose="02010609060101010101" pitchFamily="2" charset="-122"/>
              <a:sym typeface="黑体" panose="02010609060101010101" pitchFamily="2" charset="-122"/>
            </a:endParaRPr>
          </a:p>
          <a:p>
            <a:pPr>
              <a:lnSpc>
                <a:spcPts val="3080"/>
              </a:lnSpc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黑体" panose="02010609060101010101" pitchFamily="2" charset="-122"/>
              </a:rPr>
              <a:t>   撞击中柱是指已成功通过三门的球，经有效移动后触及中柱。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  <a:sym typeface="黑体" panose="02010609060101010101" pitchFamily="2" charset="-122"/>
            </a:endParaRPr>
          </a:p>
          <a:p>
            <a:pPr>
              <a:lnSpc>
                <a:spcPts val="3080"/>
              </a:lnSpc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 1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闪击他球撞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中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柱，在放置他球时，他球与中柱接触，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则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撞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中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柱无效。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3080"/>
              </a:lnSpc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2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若已过三门的界外球进场</a:t>
            </a:r>
            <a:r>
              <a:rPr lang="zh-CN" altLang="en-US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碰撞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中柱，</a:t>
            </a:r>
            <a:r>
              <a:rPr lang="zh-CN" altLang="en-US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不得分；若该球与中柱接触，其他有效移动的球碰撞中柱，贴柱球得分；若已过三门的球撞击中柱，则该贴柱球不得分。</a:t>
            </a:r>
            <a:endParaRPr lang="en-US" altLang="zh-CN" sz="2400" b="1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>
              <a:lnSpc>
                <a:spcPts val="3080"/>
              </a:lnSpc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3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、中柱得分的球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应立即拿出场外，放置在限制线外待进一门的位置。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9215" y="297180"/>
            <a:ext cx="8898255" cy="6477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3600" b="1" dirty="0">
                <a:latin typeface="仿宋_GB2312" pitchFamily="49" charset="-122"/>
                <a:ea typeface="仿宋_GB2312" pitchFamily="49" charset="-122"/>
                <a:sym typeface="仿宋_GB2312" pitchFamily="49" charset="-122"/>
              </a:rPr>
              <a:t>            </a:t>
            </a:r>
            <a:r>
              <a:rPr lang="zh-CN" altLang="en-US" sz="2800" b="1" dirty="0">
                <a:solidFill>
                  <a:schemeClr val="bg1">
                    <a:lumMod val="9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sym typeface="仿宋_GB2312" pitchFamily="49" charset="-122"/>
              </a:rPr>
              <a:t>第十五条  撞击</a:t>
            </a:r>
            <a:endParaRPr lang="zh-CN" altLang="en-US" sz="2800" b="1" dirty="0">
              <a:solidFill>
                <a:schemeClr val="bg1">
                  <a:lumMod val="9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sym typeface="仿宋_GB2312" pitchFamily="49" charset="-122"/>
            </a:endParaRPr>
          </a:p>
          <a:p>
            <a:r>
              <a:rPr lang="zh-CN" altLang="en-US" sz="2000" b="1" dirty="0">
                <a:solidFill>
                  <a:srgbClr val="7030A0"/>
                </a:solidFill>
                <a:latin typeface="黑体" panose="02010609060101010101" pitchFamily="2" charset="-122"/>
                <a:ea typeface="黑体" panose="02010609060101010101" pitchFamily="2" charset="-122"/>
                <a:sym typeface="仿宋_GB2312" pitchFamily="49" charset="-122"/>
              </a:rPr>
              <a:t>一、撞击</a:t>
            </a:r>
            <a:endParaRPr lang="zh-CN" altLang="en-US" sz="2000" b="1" dirty="0">
              <a:solidFill>
                <a:srgbClr val="7030A0"/>
              </a:solidFill>
              <a:latin typeface="仿宋_GB2312" pitchFamily="49" charset="-122"/>
              <a:ea typeface="仿宋_GB2312" pitchFamily="49" charset="-122"/>
              <a:sym typeface="仿宋_GB2312" pitchFamily="49" charset="-122"/>
            </a:endParaRPr>
          </a:p>
          <a:p>
            <a:pPr algn="l">
              <a:lnSpc>
                <a:spcPts val="3080"/>
              </a:lnSpc>
              <a:buClrTx/>
              <a:buSzTx/>
              <a:buNone/>
            </a:pPr>
            <a:r>
              <a:rPr lang="en-US" altLang="zh-CN" sz="2000" b="1" kern="0" dirty="0">
                <a:solidFill>
                  <a:schemeClr val="tx2"/>
                </a:solidFill>
                <a:latin typeface="+mn-lt"/>
                <a:ea typeface="+mn-ea"/>
                <a:sym typeface="仿宋_GB2312" pitchFamily="49" charset="-122"/>
              </a:rPr>
              <a:t>   撞击是指合法击出的自球移动后触及他球。  </a:t>
            </a:r>
            <a:endParaRPr lang="en-US" altLang="zh-CN" sz="2000" b="1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algn="l">
              <a:lnSpc>
                <a:spcPts val="3080"/>
              </a:lnSpc>
              <a:buClrTx/>
              <a:buSzTx/>
              <a:buNone/>
            </a:pPr>
            <a:r>
              <a:rPr lang="en-US" altLang="zh-CN" sz="2000" b="1" kern="0" dirty="0">
                <a:solidFill>
                  <a:srgbClr val="FF0000"/>
                </a:solidFill>
                <a:latin typeface="+mn-lt"/>
                <a:ea typeface="+mn-ea"/>
                <a:sym typeface="仿宋_GB2312" pitchFamily="49" charset="-122"/>
              </a:rPr>
              <a:t>说明：  </a:t>
            </a:r>
            <a:endParaRPr lang="en-US" altLang="zh-CN" sz="2000" b="1" kern="0" dirty="0">
              <a:solidFill>
                <a:srgbClr val="FF0000"/>
              </a:solidFill>
              <a:latin typeface="+mn-lt"/>
              <a:ea typeface="+mn-ea"/>
              <a:sym typeface="仿宋_GB2312" pitchFamily="49" charset="-122"/>
            </a:endParaRPr>
          </a:p>
          <a:p>
            <a:pPr algn="l">
              <a:lnSpc>
                <a:spcPts val="3080"/>
              </a:lnSpc>
              <a:buClrTx/>
              <a:buSzTx/>
              <a:buNone/>
            </a:pPr>
            <a:r>
              <a:rPr lang="en-US" altLang="zh-CN" sz="2000" b="1" kern="0" dirty="0">
                <a:solidFill>
                  <a:srgbClr val="FF0000"/>
                </a:solidFill>
                <a:latin typeface="+mn-lt"/>
                <a:ea typeface="+mn-ea"/>
                <a:sym typeface="仿宋_GB2312" pitchFamily="49" charset="-122"/>
              </a:rPr>
              <a:t>  </a:t>
            </a:r>
            <a:r>
              <a:rPr lang="en-US" altLang="zh-CN" sz="20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●</a:t>
            </a:r>
            <a:r>
              <a:rPr lang="en-US" altLang="zh-CN" sz="2000" b="1" kern="0" dirty="0">
                <a:solidFill>
                  <a:srgbClr val="FF0000"/>
                </a:solidFill>
                <a:latin typeface="+mn-lt"/>
                <a:ea typeface="+mn-ea"/>
                <a:sym typeface="仿宋_GB2312" pitchFamily="49" charset="-122"/>
              </a:rPr>
              <a:t>自球和他球接触时，经裁判员确认</a:t>
            </a:r>
            <a:r>
              <a:rPr lang="zh-CN" altLang="en-US" sz="2000" b="1" kern="0" dirty="0">
                <a:solidFill>
                  <a:srgbClr val="FF0000"/>
                </a:solidFill>
                <a:latin typeface="+mn-lt"/>
                <a:ea typeface="+mn-ea"/>
                <a:sym typeface="仿宋_GB2312" pitchFamily="49" charset="-122"/>
              </a:rPr>
              <a:t>后</a:t>
            </a:r>
            <a:r>
              <a:rPr lang="en-US" altLang="zh-CN" sz="2000" b="1" kern="0" dirty="0">
                <a:solidFill>
                  <a:srgbClr val="FF0000"/>
                </a:solidFill>
                <a:latin typeface="+mn-lt"/>
                <a:ea typeface="+mn-ea"/>
                <a:sym typeface="仿宋_GB2312" pitchFamily="49" charset="-122"/>
              </a:rPr>
              <a:t>，只需击打自球，</a:t>
            </a:r>
            <a:r>
              <a:rPr lang="zh-CN" altLang="en-US" sz="2000" b="1" kern="0" dirty="0">
                <a:solidFill>
                  <a:srgbClr val="FF0000"/>
                </a:solidFill>
                <a:latin typeface="+mn-lt"/>
                <a:ea typeface="+mn-ea"/>
                <a:sym typeface="仿宋_GB2312" pitchFamily="49" charset="-122"/>
              </a:rPr>
              <a:t>无</a:t>
            </a:r>
            <a:r>
              <a:rPr lang="en-US" altLang="zh-CN" sz="2000" b="1" kern="0" dirty="0">
                <a:solidFill>
                  <a:srgbClr val="FF0000"/>
                </a:solidFill>
                <a:latin typeface="+mn-lt"/>
                <a:ea typeface="+mn-ea"/>
                <a:sym typeface="仿宋_GB2312" pitchFamily="49" charset="-122"/>
              </a:rPr>
              <a:t>论他球是否移动，均为有效撞击。未经裁判员确认，他球须有动感才为有效撞击。</a:t>
            </a:r>
            <a:endParaRPr lang="en-US" altLang="zh-CN" sz="2000" b="1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algn="l" eaLnBrk="1" hangingPunct="1">
              <a:buClrTx/>
              <a:buSzTx/>
            </a:pPr>
            <a:r>
              <a:rPr lang="zh-CN" altLang="en-US" sz="2000" b="1" dirty="0">
                <a:solidFill>
                  <a:srgbClr val="7030A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二、闪击权</a:t>
            </a:r>
            <a:endParaRPr lang="zh-CN" altLang="en-US" sz="2000" b="1" dirty="0">
              <a:solidFill>
                <a:srgbClr val="7030A0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eaLnBrk="1" hangingPunct="1"/>
            <a:r>
              <a:rPr lang="en-US" altLang="zh-CN" sz="2000" dirty="0">
                <a:sym typeface="+mn-ea"/>
              </a:rPr>
              <a:t> </a:t>
            </a:r>
            <a:r>
              <a:rPr lang="en-US" altLang="zh-CN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1、撞击后，自球与被撞击的他球均停在场内，</a:t>
            </a:r>
            <a:r>
              <a:rPr lang="zh-CN" altLang="en-US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即</a:t>
            </a:r>
            <a:r>
              <a:rPr lang="en-US" altLang="zh-CN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获得对该球的闪击权；</a:t>
            </a:r>
            <a:r>
              <a:rPr lang="zh-CN" altLang="en-US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如果</a:t>
            </a:r>
            <a:r>
              <a:rPr lang="en-US" altLang="zh-CN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被撞击的他球（已过三门）撞</a:t>
            </a:r>
            <a:r>
              <a:rPr lang="zh-CN" altLang="en-US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击</a:t>
            </a:r>
            <a:r>
              <a:rPr lang="en-US" altLang="zh-CN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中柱或出界时，则失去对该球的闪击权。</a:t>
            </a:r>
            <a:endParaRPr lang="en-US" altLang="zh-CN" sz="20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eaLnBrk="1" hangingPunct="1"/>
            <a:r>
              <a:rPr lang="en-US" altLang="zh-CN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2</a:t>
            </a:r>
            <a:r>
              <a:rPr lang="zh-CN" altLang="en-US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</a:t>
            </a:r>
            <a:r>
              <a:rPr lang="en-US" altLang="zh-CN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撞击数个他球后，可获与留在界内他球数量相同的闪击权。</a:t>
            </a:r>
            <a:endParaRPr lang="en-US" altLang="zh-CN" sz="20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eaLnBrk="1" hangingPunct="1"/>
            <a:r>
              <a:rPr lang="en-US" altLang="zh-CN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3</a:t>
            </a:r>
            <a:r>
              <a:rPr lang="zh-CN" altLang="en-US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</a:t>
            </a:r>
            <a:r>
              <a:rPr lang="en-US" altLang="zh-CN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获得多个闪击权时，应对被撞击的球逐个进行闪击，其顺序与撞击的次序无关。</a:t>
            </a:r>
            <a:endParaRPr lang="en-US" altLang="zh-CN" sz="20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eaLnBrk="1" hangingPunct="1"/>
            <a:r>
              <a:rPr lang="en-US" altLang="zh-CN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</a:t>
            </a:r>
            <a:r>
              <a:rPr lang="en-US" altLang="zh-CN" sz="20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4</a:t>
            </a:r>
            <a:r>
              <a:rPr lang="zh-CN" altLang="en-US" sz="20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、闪击权优先且不得放弃</a:t>
            </a:r>
            <a:r>
              <a:rPr lang="en-US" altLang="zh-CN" sz="20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。</a:t>
            </a:r>
            <a:endParaRPr lang="en-US" altLang="zh-CN" sz="20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 eaLnBrk="1" hangingPunct="1">
              <a:buClrTx/>
              <a:buSzTx/>
            </a:pPr>
            <a:r>
              <a:rPr lang="zh-CN" altLang="en-US" sz="2000" b="1" dirty="0">
                <a:solidFill>
                  <a:srgbClr val="7030A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三、重复撞击</a:t>
            </a:r>
            <a:endParaRPr lang="zh-CN" altLang="en-US" sz="2000" b="1" dirty="0">
              <a:solidFill>
                <a:srgbClr val="7030A0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>
              <a:lnSpc>
                <a:spcPts val="2980"/>
              </a:lnSpc>
            </a:pPr>
            <a:r>
              <a:rPr lang="en-US" altLang="zh-CN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重复撞击是指在续击中，自球再次撞击被闪击过的他球。</a:t>
            </a:r>
            <a:endParaRPr lang="en-US" altLang="zh-CN" sz="20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2980"/>
              </a:lnSpc>
            </a:pPr>
            <a:r>
              <a:rPr lang="en-US" altLang="zh-CN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1、重复撞击犯规后，自球拿出界外，被移动的他球放回发生重复撞击时的位置。</a:t>
            </a:r>
            <a:endParaRPr lang="en-US" altLang="zh-CN" sz="20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2980"/>
              </a:lnSpc>
            </a:pPr>
            <a:r>
              <a:rPr lang="en-US" altLang="zh-CN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2、重复撞击之前，自球和他球的移动为有效移动。</a:t>
            </a:r>
            <a:endParaRPr lang="en-US" altLang="zh-CN" sz="2000" b="1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algn="l">
              <a:lnSpc>
                <a:spcPts val="3080"/>
              </a:lnSpc>
              <a:buClrTx/>
              <a:buSzTx/>
              <a:buNone/>
            </a:pP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23215" y="476885"/>
            <a:ext cx="8496300" cy="5382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eaLnBrk="1" hangingPunct="1">
              <a:lnSpc>
                <a:spcPct val="80000"/>
              </a:lnSpc>
            </a:pPr>
            <a:endParaRPr lang="zh-CN" altLang="en-US" sz="2000" b="1" dirty="0">
              <a:sym typeface="+mn-ea"/>
            </a:endParaRPr>
          </a:p>
          <a:p>
            <a:pPr>
              <a:lnSpc>
                <a:spcPts val="3000"/>
              </a:lnSpc>
            </a:pPr>
            <a:r>
              <a:rPr lang="zh-CN" altLang="en-US" sz="2000" b="1" dirty="0">
                <a:solidFill>
                  <a:srgbClr val="7030A0"/>
                </a:solidFill>
                <a:sym typeface="+mn-ea"/>
              </a:rPr>
              <a:t>二、球门</a:t>
            </a:r>
            <a:endParaRPr lang="zh-CN" altLang="en-US" sz="2000" b="1" dirty="0">
              <a:solidFill>
                <a:srgbClr val="7030A0"/>
              </a:solidFill>
              <a:sym typeface="+mn-ea"/>
            </a:endParaRPr>
          </a:p>
          <a:p>
            <a:pPr>
              <a:lnSpc>
                <a:spcPts val="3000"/>
              </a:lnSpc>
            </a:pPr>
            <a:r>
              <a:rPr lang="zh-CN" altLang="en-US" sz="2000" b="1" dirty="0">
                <a:sym typeface="+mn-ea"/>
              </a:rPr>
              <a:t>（</a:t>
            </a:r>
            <a:r>
              <a:rPr lang="zh-CN" altLang="en-US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一）球门由直径为1厘米（±1毫米）的圆形</a:t>
            </a:r>
            <a:r>
              <a:rPr lang="zh-CN" altLang="en-US" sz="20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金属棒</a:t>
            </a:r>
            <a:r>
              <a:rPr lang="zh-CN" altLang="en-US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制成,有两个直角,形状为“┏┓”形。球门垂直固定在地面上，其横梁下沿距地面19厘米、两门柱内宽22厘米。</a:t>
            </a:r>
            <a:endParaRPr lang="zh-CN" altLang="en-US" sz="20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3000"/>
              </a:lnSpc>
            </a:pPr>
            <a:r>
              <a:rPr lang="zh-CN" altLang="en-US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（二）门球场设3个球门，分别为一门、二门、三门，两球门柱后沿</a:t>
            </a:r>
            <a:r>
              <a:rPr lang="zh-CN" altLang="en-US" sz="20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地面</a:t>
            </a:r>
            <a:r>
              <a:rPr lang="zh-CN" altLang="en-US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之间的连线为球门线。3个球门在比赛场上的位置如下：</a:t>
            </a:r>
            <a:endParaRPr lang="zh-CN" altLang="en-US" sz="20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3000"/>
              </a:lnSpc>
            </a:pPr>
            <a:r>
              <a:rPr lang="zh-CN" altLang="en-US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　　1．一门位置: 球门线与第四线平行,距第四线外沿的距离为4米,其中心点距第一线外沿的距离为2米。</a:t>
            </a:r>
            <a:endParaRPr lang="zh-CN" altLang="en-US" sz="20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3000"/>
              </a:lnSpc>
            </a:pPr>
            <a:r>
              <a:rPr lang="zh-CN" altLang="en-US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　　2．二门位置: 球门线与第一线平行,距第一线外沿的距离为12米,其中心点距第二线外沿的距离为2米。</a:t>
            </a:r>
            <a:endParaRPr lang="zh-CN" altLang="en-US" sz="20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3000"/>
              </a:lnSpc>
            </a:pPr>
            <a:r>
              <a:rPr lang="zh-CN" altLang="en-US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　　3．三门位置：球门线与第三线平行，距第三线外沿的距离为10米，其中心点距第四线外沿的距离为2米。</a:t>
            </a:r>
            <a:endParaRPr lang="zh-CN" altLang="en-US" sz="20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3000"/>
              </a:lnSpc>
            </a:pPr>
            <a:r>
              <a:rPr lang="zh-CN" altLang="en-US" sz="20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（三）每个球门正上方可设球门号码标志，标志宽不得超过3厘米，长不得超过10厘米。</a:t>
            </a:r>
            <a:endParaRPr lang="zh-CN" altLang="en-US" sz="2000" b="1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14325" y="565785"/>
            <a:ext cx="8255000" cy="59131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eaLnBrk="1" hangingPunct="1">
              <a:buNone/>
            </a:pPr>
            <a:endParaRPr lang="en-US" altLang="zh-CN" sz="2400" b="1" dirty="0">
              <a:sym typeface="+mn-ea"/>
            </a:endParaRPr>
          </a:p>
          <a:p>
            <a:pPr algn="l" eaLnBrk="1" hangingPunct="1">
              <a:lnSpc>
                <a:spcPts val="308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sym typeface="+mn-ea"/>
              </a:rPr>
              <a:t>                            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</a:t>
            </a:r>
            <a:r>
              <a:rPr lang="en-US" altLang="zh-CN" sz="2400" b="1" kern="0" dirty="0">
                <a:solidFill>
                  <a:schemeClr val="bg1"/>
                </a:solidFill>
                <a:latin typeface="+mn-lt"/>
                <a:ea typeface="+mn-ea"/>
                <a:sym typeface="+mn-ea"/>
              </a:rPr>
              <a:t>第十六条  闪击和闪击过程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algn="l">
              <a:lnSpc>
                <a:spcPts val="3080"/>
              </a:lnSpc>
              <a:buClrTx/>
              <a:buSzTx/>
              <a:buNone/>
            </a:pPr>
            <a:endParaRPr lang="zh-CN" altLang="en-US" sz="2400" b="1" kern="0" dirty="0">
              <a:solidFill>
                <a:srgbClr val="7030A0"/>
              </a:solidFill>
              <a:latin typeface="+mn-lt"/>
              <a:ea typeface="+mn-ea"/>
              <a:sym typeface="+mn-ea"/>
            </a:endParaRPr>
          </a:p>
          <a:p>
            <a:pPr algn="l">
              <a:lnSpc>
                <a:spcPts val="3080"/>
              </a:lnSpc>
              <a:buClrTx/>
              <a:buSzTx/>
              <a:buNone/>
            </a:pPr>
            <a:r>
              <a:rPr lang="zh-CN" altLang="en-US" sz="2400" b="1" kern="0" dirty="0">
                <a:solidFill>
                  <a:srgbClr val="7030A0"/>
                </a:solidFill>
                <a:latin typeface="+mn-lt"/>
                <a:ea typeface="+mn-ea"/>
                <a:sym typeface="+mn-ea"/>
              </a:rPr>
              <a:t>一、闪击</a:t>
            </a:r>
            <a:endParaRPr lang="en-US" altLang="zh-CN" sz="2400" b="1" kern="0" dirty="0">
              <a:solidFill>
                <a:srgbClr val="7030A0"/>
              </a:solidFill>
              <a:latin typeface="+mn-lt"/>
              <a:ea typeface="+mn-ea"/>
              <a:sym typeface="+mn-ea"/>
            </a:endParaRPr>
          </a:p>
          <a:p>
            <a:pPr algn="l">
              <a:lnSpc>
                <a:spcPts val="3080"/>
              </a:lnSpc>
              <a:buClrTx/>
              <a:buSzTx/>
              <a:buNone/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闪击是指踩住自球，将被撞击的他球放置于自球旁，通过击打自球产生的震动使他球移动。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>
              <a:lnSpc>
                <a:spcPts val="3080"/>
              </a:lnSpc>
              <a:buClrTx/>
              <a:buSzTx/>
              <a:buNone/>
            </a:pPr>
            <a:r>
              <a:rPr lang="zh-CN" altLang="en-US" sz="2400" b="1" kern="0" dirty="0">
                <a:solidFill>
                  <a:srgbClr val="7030A0"/>
                </a:solidFill>
                <a:latin typeface="+mn-lt"/>
                <a:ea typeface="+mn-ea"/>
                <a:sym typeface="+mn-ea"/>
              </a:rPr>
              <a:t>二、闪击成功</a:t>
            </a:r>
            <a:endParaRPr lang="zh-CN" altLang="en-US" sz="2400" b="1" kern="0" dirty="0">
              <a:solidFill>
                <a:srgbClr val="7030A0"/>
              </a:solidFill>
              <a:latin typeface="+mn-lt"/>
              <a:ea typeface="+mn-ea"/>
              <a:sym typeface="+mn-ea"/>
            </a:endParaRPr>
          </a:p>
          <a:p>
            <a:pPr algn="l">
              <a:lnSpc>
                <a:spcPts val="3080"/>
              </a:lnSpc>
              <a:buClrTx/>
              <a:buSzTx/>
              <a:buNone/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1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、踩住自球（未脱离开脚下）。</a:t>
            </a:r>
            <a:endParaRPr lang="zh-CN" altLang="en-US" sz="2400" b="1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algn="l">
              <a:lnSpc>
                <a:spcPts val="3080"/>
              </a:lnSpc>
              <a:buClrTx/>
              <a:buSzTx/>
              <a:buNone/>
            </a:pP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2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、被闪击的他球移动距自球达到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10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厘米及以上。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algn="l">
              <a:lnSpc>
                <a:spcPts val="3080"/>
              </a:lnSpc>
              <a:buClrTx/>
              <a:buSzTx/>
              <a:buNone/>
            </a:pPr>
            <a:r>
              <a:rPr lang="zh-CN" altLang="en-US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说明：</a:t>
            </a:r>
            <a:endParaRPr lang="zh-CN" altLang="en-US" sz="2400" b="1" kern="0" dirty="0">
              <a:solidFill>
                <a:srgbClr val="FF0000"/>
              </a:solidFill>
              <a:latin typeface="+mn-lt"/>
              <a:ea typeface="+mn-ea"/>
              <a:sym typeface="+mn-ea"/>
            </a:endParaRPr>
          </a:p>
          <a:p>
            <a:pPr algn="l">
              <a:lnSpc>
                <a:spcPts val="3080"/>
              </a:lnSpc>
              <a:buClrTx/>
              <a:buSzTx/>
              <a:buNone/>
            </a:pP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●</a:t>
            </a:r>
            <a:r>
              <a:rPr lang="zh-CN" altLang="en-US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闪击成功后，被闪击的球将另一个待闪击的球碰撞出界，视为一次闪击完成两次闪击任务。（若该球为出界仍需要对其进行闪击）</a:t>
            </a:r>
            <a:endParaRPr lang="en-US" altLang="zh-CN" sz="2400" b="1" kern="0" dirty="0">
              <a:solidFill>
                <a:srgbClr val="FF0000"/>
              </a:solidFill>
              <a:latin typeface="+mn-lt"/>
              <a:ea typeface="+mn-ea"/>
              <a:sym typeface="+mn-ea"/>
            </a:endParaRPr>
          </a:p>
          <a:p>
            <a:pPr algn="l">
              <a:lnSpc>
                <a:spcPts val="3080"/>
              </a:lnSpc>
              <a:buClrTx/>
              <a:buSzTx/>
              <a:buNone/>
            </a:pP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●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向边线外闪击时，要预先指示闪击方向。</a:t>
            </a:r>
            <a:endParaRPr lang="en-US" altLang="zh-CN" sz="2400" b="1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algn="l" eaLnBrk="1" hangingPunct="1">
              <a:lnSpc>
                <a:spcPts val="3080"/>
              </a:lnSpc>
              <a:buClrTx/>
              <a:buSzTx/>
              <a:buNone/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89" name="Rectangle 3"/>
          <p:cNvSpPr>
            <a:spLocks noGrp="1"/>
          </p:cNvSpPr>
          <p:nvPr>
            <p:ph idx="4294967295"/>
          </p:nvPr>
        </p:nvSpPr>
        <p:spPr>
          <a:xfrm>
            <a:off x="128905" y="459105"/>
            <a:ext cx="8764270" cy="6354445"/>
          </a:xfrm>
        </p:spPr>
        <p:txBody>
          <a:bodyPr vert="horz" wrap="square" lIns="91440" tIns="45720" rIns="91440" bIns="45720" anchor="t" anchorCtr="0"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zh-CN" b="1" dirty="0">
                <a:solidFill>
                  <a:srgbClr val="7030A0"/>
                </a:solidFill>
              </a:rPr>
              <a:t>三、闪击过程</a:t>
            </a:r>
            <a:endParaRPr lang="en-US" altLang="zh-CN" b="1" dirty="0">
              <a:solidFill>
                <a:srgbClr val="7030A0"/>
              </a:solidFill>
            </a:endParaRPr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/>
              <a:t>   闪击过程是指从撞击后各球静止开始，到闪击成功后场上球静止</a:t>
            </a:r>
            <a:r>
              <a:rPr lang="zh-CN" altLang="en-US" b="1" dirty="0"/>
              <a:t>（或撞中柱、出界，下同）为止</a:t>
            </a:r>
            <a:r>
              <a:rPr lang="en-US" altLang="zh-CN" b="1" dirty="0"/>
              <a:t>。</a:t>
            </a:r>
            <a:endParaRPr lang="en-US" altLang="zh-CN" b="1" dirty="0"/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</a:pPr>
            <a:r>
              <a:rPr lang="en-US" altLang="zh-CN" b="1" dirty="0"/>
              <a:t>  闪击过程结束即</a:t>
            </a:r>
            <a:r>
              <a:rPr lang="zh-CN" altLang="en-US" b="1" dirty="0"/>
              <a:t>获得续击权。</a:t>
            </a:r>
            <a:endParaRPr lang="zh-CN" altLang="en-US" b="1" dirty="0"/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说明：</a:t>
            </a:r>
            <a:endParaRPr lang="zh-CN" altLang="en-US" b="1" dirty="0">
              <a:solidFill>
                <a:srgbClr val="FF0000"/>
              </a:solidFill>
            </a:endParaRPr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en-US" altLang="zh-CN" b="1" dirty="0">
                <a:solidFill>
                  <a:srgbClr val="FF0000"/>
                </a:solidFill>
              </a:rPr>
              <a:t> </a:t>
            </a:r>
            <a:r>
              <a:rPr lang="zh-CN" altLang="en-US" b="1" dirty="0">
                <a:solidFill>
                  <a:srgbClr val="FF0000"/>
                </a:solidFill>
              </a:rPr>
              <a:t>闪击多个他球时，以最后一个球闪击成功后场上球静止，闪击过程结束。</a:t>
            </a:r>
            <a:endParaRPr lang="en-US" altLang="zh-CN" b="1" dirty="0">
              <a:solidFill>
                <a:srgbClr val="FF0000"/>
              </a:solidFill>
            </a:endParaRPr>
          </a:p>
          <a:p>
            <a:pPr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/>
              <a:t>  1</a:t>
            </a:r>
            <a:r>
              <a:rPr lang="zh-CN" altLang="en-US" b="1" dirty="0"/>
              <a:t>、</a:t>
            </a:r>
            <a:r>
              <a:rPr lang="en-US" altLang="zh-CN" b="1" dirty="0"/>
              <a:t>闪击过程的</a:t>
            </a:r>
            <a:r>
              <a:rPr lang="zh-CN" altLang="en-US" b="1" dirty="0"/>
              <a:t>行为</a:t>
            </a:r>
            <a:r>
              <a:rPr lang="en-US" altLang="zh-CN" b="1" dirty="0"/>
              <a:t>如下：</a:t>
            </a:r>
            <a:endParaRPr lang="en-US" altLang="zh-CN" b="1" dirty="0"/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/>
              <a:t> </a:t>
            </a: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</a:t>
            </a:r>
            <a:r>
              <a:rPr lang="en-US" altLang="zh-CN" b="1" dirty="0"/>
              <a:t>捡拾被撞击的他球。</a:t>
            </a:r>
            <a:endParaRPr lang="en-US" altLang="zh-CN" b="1" dirty="0"/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说明：</a:t>
            </a:r>
            <a:endParaRPr lang="zh-CN" altLang="en-US" b="1" dirty="0">
              <a:solidFill>
                <a:srgbClr val="FF0000"/>
              </a:solidFill>
            </a:endParaRPr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b="1" dirty="0">
                <a:solidFill>
                  <a:srgbClr val="FF0000"/>
                </a:solidFill>
              </a:rPr>
              <a:t> 捡拾后，用球槌敲击拿在手中他球，不犯规。</a:t>
            </a:r>
            <a:endParaRPr lang="en-US" altLang="zh-CN" b="1" dirty="0">
              <a:solidFill>
                <a:srgbClr val="FF0000"/>
              </a:solidFill>
            </a:endParaRPr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/>
              <a:t> </a:t>
            </a:r>
            <a:r>
              <a:rPr lang="zh-CN" altLang="en-US" b="1" dirty="0"/>
              <a:t>（</a:t>
            </a:r>
            <a:r>
              <a:rPr lang="en-US" altLang="zh-CN" b="1" dirty="0"/>
              <a:t>2</a:t>
            </a:r>
            <a:r>
              <a:rPr lang="zh-CN" altLang="en-US" b="1" dirty="0"/>
              <a:t>）</a:t>
            </a:r>
            <a:r>
              <a:rPr lang="en-US" altLang="zh-CN" b="1" dirty="0"/>
              <a:t>用单脚踩住自球。</a:t>
            </a:r>
            <a:endParaRPr lang="en-US" altLang="zh-CN" b="1" dirty="0"/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/>
              <a:t> </a:t>
            </a:r>
            <a:r>
              <a:rPr lang="zh-CN" altLang="en-US" b="1" dirty="0"/>
              <a:t>（</a:t>
            </a:r>
            <a:r>
              <a:rPr lang="en-US" altLang="zh-CN" b="1" dirty="0"/>
              <a:t>3</a:t>
            </a:r>
            <a:r>
              <a:rPr lang="zh-CN" altLang="en-US" b="1" dirty="0"/>
              <a:t>）</a:t>
            </a:r>
            <a:r>
              <a:rPr lang="en-US" altLang="zh-CN" b="1" dirty="0"/>
              <a:t>放他球与自球贴靠。</a:t>
            </a:r>
            <a:endParaRPr lang="en-US" altLang="zh-CN" b="1" dirty="0"/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/>
              <a:t> </a:t>
            </a:r>
            <a:r>
              <a:rPr lang="zh-CN" altLang="en-US" b="1" dirty="0"/>
              <a:t>（</a:t>
            </a:r>
            <a:r>
              <a:rPr lang="en-US" altLang="zh-CN" b="1" dirty="0"/>
              <a:t>4</a:t>
            </a:r>
            <a:r>
              <a:rPr lang="zh-CN" altLang="en-US" b="1" dirty="0"/>
              <a:t>）</a:t>
            </a:r>
            <a:r>
              <a:rPr lang="en-US" altLang="zh-CN" b="1" dirty="0"/>
              <a:t>移开放球手。</a:t>
            </a:r>
            <a:endParaRPr lang="en-US" altLang="zh-CN" b="1" dirty="0"/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/>
              <a:t> </a:t>
            </a:r>
            <a:r>
              <a:rPr lang="zh-CN" altLang="en-US" b="1" dirty="0"/>
              <a:t>（</a:t>
            </a:r>
            <a:r>
              <a:rPr lang="en-US" altLang="zh-CN" b="1" dirty="0"/>
              <a:t>5</a:t>
            </a:r>
            <a:r>
              <a:rPr lang="zh-CN" altLang="en-US" b="1" dirty="0"/>
              <a:t>）</a:t>
            </a:r>
            <a:r>
              <a:rPr lang="en-US" altLang="zh-CN" b="1" dirty="0"/>
              <a:t>击打自球使他球移动。</a:t>
            </a:r>
            <a:endParaRPr lang="en-US" altLang="zh-CN" b="1" dirty="0"/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b="1" dirty="0"/>
              <a:t> </a:t>
            </a:r>
            <a:r>
              <a:rPr lang="zh-CN" altLang="en-US" b="1" dirty="0"/>
              <a:t>（</a:t>
            </a:r>
            <a:r>
              <a:rPr lang="en-US" altLang="zh-CN" b="1" dirty="0"/>
              <a:t>6</a:t>
            </a:r>
            <a:r>
              <a:rPr lang="zh-CN" altLang="en-US" b="1" dirty="0"/>
              <a:t>）踩球脚抬起。</a:t>
            </a:r>
            <a:endParaRPr lang="en-US" altLang="zh-CN" b="1" dirty="0"/>
          </a:p>
          <a:p>
            <a:pPr eaLnBrk="1" hangingPunct="1">
              <a:lnSpc>
                <a:spcPct val="80000"/>
              </a:lnSpc>
              <a:buNone/>
            </a:pPr>
            <a:endParaRPr lang="en-US" altLang="zh-CN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11760" y="409575"/>
            <a:ext cx="8767445" cy="64014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ts val="2980"/>
              </a:lnSpc>
              <a:buNone/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2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闪击过程中允许以下行为：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2980"/>
              </a:lnSpc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1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先踩自球后再捡拾他球。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2980"/>
              </a:lnSpc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2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踩住自球后，脚可以旋转或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重新抬脚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改踩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、改放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2980"/>
              </a:lnSpc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3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自他球呈接触或贴靠状态时，直接踩住自他球（视为已放他球）。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2980"/>
              </a:lnSpc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4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放他球时手触及到自球。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2980"/>
              </a:lnSpc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5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击打自球的同时击到踩球脚。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2980"/>
              </a:lnSpc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6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自球在踩球脚下移动，但未脱离脚的控制。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2980"/>
              </a:lnSpc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说明：</a:t>
            </a:r>
            <a:endParaRPr lang="en-US" altLang="zh-CN" sz="2400" b="1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>
              <a:lnSpc>
                <a:spcPts val="2980"/>
              </a:lnSpc>
            </a:pP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 ●当自球在踩球脚下移动时，如果裁判员</a:t>
            </a:r>
            <a:r>
              <a:rPr lang="zh-CN" altLang="en-US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认为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其移动后对撞击、过门、撞</a:t>
            </a:r>
            <a:r>
              <a:rPr lang="zh-CN" altLang="en-US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中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柱等有利，</a:t>
            </a:r>
            <a:r>
              <a:rPr lang="zh-CN" altLang="en-US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则必须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将球恢复原位后才能击球。</a:t>
            </a:r>
            <a:endParaRPr lang="en-US" altLang="zh-CN" sz="2400" b="1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>
              <a:lnSpc>
                <a:spcPts val="2980"/>
              </a:lnSpc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3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同时撞击数个他球后，如果自球静止时与这些球接触，击球员可暂时移开第二次及以后需要闪击的球，再</a:t>
            </a:r>
            <a:r>
              <a:rPr lang="zh-CN" altLang="en-US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逐个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进行闪击。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2980"/>
              </a:lnSpc>
            </a:pP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</a:t>
            </a:r>
            <a:r>
              <a:rPr lang="en-US" altLang="zh-CN" sz="2400" b="1" kern="0" dirty="0">
                <a:solidFill>
                  <a:srgbClr val="00B050"/>
                </a:solidFill>
                <a:latin typeface="+mn-lt"/>
                <a:ea typeface="+mn-ea"/>
                <a:sym typeface="+mn-ea"/>
              </a:rPr>
              <a:t> 例如：自球与A、B两球接触，击球员可暂时移开B球（不影响下一次闪击）。若闪出球碰到暂时移开球，判犯规；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华文楷体" pitchFamily="2" charset="-122"/>
              </a:rPr>
              <a:t>自球拿出界外，他球放回撞击后位置。</a:t>
            </a:r>
            <a:endParaRPr lang="en-US" altLang="zh-CN" sz="2400" b="1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>
              <a:lnSpc>
                <a:spcPts val="2980"/>
              </a:lnSpc>
            </a:pP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5265" y="569595"/>
            <a:ext cx="8229600" cy="57372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 eaLnBrk="1" latinLnBrk="0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Tx/>
              <a:buFont typeface="Symbol" panose="05050102010706020507" pitchFamily="18" charset="2"/>
              <a:buNone/>
            </a:pPr>
            <a:r>
              <a:rPr lang="en-US" altLang="zh-CN" sz="2400" b="1" kern="0" dirty="0">
                <a:solidFill>
                  <a:srgbClr val="7030A0"/>
                </a:solidFill>
                <a:latin typeface="+mn-lt"/>
                <a:ea typeface="+mn-ea"/>
                <a:sym typeface="+mn-ea"/>
              </a:rPr>
              <a:t>四、闪击过程犯规</a:t>
            </a:r>
            <a:endParaRPr lang="en-US" altLang="zh-CN" sz="2400" b="1" kern="0" dirty="0">
              <a:solidFill>
                <a:srgbClr val="7030A0"/>
              </a:solidFill>
              <a:latin typeface="+mn-lt"/>
              <a:ea typeface="+mn-ea"/>
              <a:sym typeface="+mn-ea"/>
            </a:endParaRPr>
          </a:p>
          <a:p>
            <a:pPr algn="l" eaLnBrk="1" latinLnBrk="0" hangingPunct="1">
              <a:lnSpc>
                <a:spcPts val="298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1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有以下行为时，判闪击过程犯规：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 eaLnBrk="1" latinLnBrk="0" hangingPunct="1">
              <a:lnSpc>
                <a:spcPts val="298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1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被撞击的球经捡拾后脱手，触及了场上球（不包括踩在脚下的自球和无效移动的球）。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 eaLnBrk="1" latinLnBrk="0" hangingPunct="1">
              <a:lnSpc>
                <a:spcPts val="298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2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闪击过程中自球脱离开脚下。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 eaLnBrk="1" latinLnBrk="0" hangingPunct="1">
              <a:lnSpc>
                <a:spcPts val="298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3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放球的手未离开他球时，击打自球。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 eaLnBrk="1" latinLnBrk="0" hangingPunct="1">
              <a:lnSpc>
                <a:spcPts val="298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4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将被撞击的球放在边线外闪击。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 eaLnBrk="1" latinLnBrk="0" hangingPunct="1">
              <a:lnSpc>
                <a:spcPts val="298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5</a:t>
            </a:r>
            <a:r>
              <a:rPr lang="zh-CN" altLang="en-US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b="1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同时对多个他球进行闪击。</a:t>
            </a:r>
            <a:endParaRPr lang="en-US" altLang="zh-CN" sz="2400" b="1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 eaLnBrk="1" latinLnBrk="0" hangingPunct="1">
              <a:lnSpc>
                <a:spcPts val="298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说明：</a:t>
            </a:r>
            <a:endParaRPr lang="en-US" altLang="zh-CN" sz="2400" b="1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algn="l" eaLnBrk="1" latinLnBrk="0" hangingPunct="1">
              <a:lnSpc>
                <a:spcPts val="298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●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捡起一个要闪击的球后，又改换另一个被撞击的球进行闪击。</a:t>
            </a:r>
            <a:endParaRPr lang="en-US" altLang="zh-CN" sz="2400" b="1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algn="l" eaLnBrk="1" latinLnBrk="0" hangingPunct="1">
              <a:lnSpc>
                <a:spcPts val="298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●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同时捡起多个被撞击的球（可以暂时自行移开的球除外）。</a:t>
            </a:r>
            <a:endParaRPr lang="en-US" altLang="zh-CN" sz="2400" b="1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algn="l" eaLnBrk="1" latinLnBrk="0" hangingPunct="1">
              <a:lnSpc>
                <a:spcPts val="298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●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自球与一个被撞击的球接触，却捡起另一个未与自球接触的被撞击的球。</a:t>
            </a:r>
            <a:endParaRPr lang="en-US" altLang="zh-CN" sz="2400" b="1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algn="l" eaLnBrk="1" hangingPunct="1">
              <a:lnSpc>
                <a:spcPts val="2980"/>
              </a:lnSpc>
              <a:buClrTx/>
              <a:buSzTx/>
              <a:buNone/>
            </a:pPr>
            <a:endParaRPr lang="en-US" altLang="zh-CN" sz="2400" b="1" kern="0" dirty="0">
              <a:solidFill>
                <a:srgbClr val="FF0000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15570" y="493395"/>
            <a:ext cx="8808085" cy="59118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6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）被闪击的他球移动后距离自球不足10厘米。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说明：</a:t>
            </a:r>
            <a:endParaRPr lang="zh-CN" altLang="en-US" sz="2400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  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●</a:t>
            </a: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被闪击的他球撞击中柱，或他球出界时，不受10米限制。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00"/>
              </a:lnSpc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7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）闪击时，只击打到踩球脚。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>
              <a:lnSpc>
                <a:spcPts val="3000"/>
              </a:lnSpc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8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）被闪击的他球移动后触碰到另一个暂时移开待闪击的他球。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00"/>
              </a:lnSpc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9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）自球在踩球脚下移动触及场上球。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00"/>
              </a:lnSpc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10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）在获得续击权之前击球。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00"/>
              </a:lnSpc>
              <a:buNone/>
            </a:pP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说明：</a:t>
            </a:r>
            <a:endParaRPr lang="zh-CN" altLang="en-US" sz="2400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>
              <a:lnSpc>
                <a:spcPts val="3000"/>
              </a:lnSpc>
            </a:pPr>
            <a:r>
              <a:rPr lang="en-US" altLang="zh-CN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 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●</a:t>
            </a:r>
            <a:r>
              <a:rPr lang="en-US" altLang="zh-CN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</a:t>
            </a: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如果被闪击的他球移动后距离自球达到10厘米及以上，同时又碰上诸如球门之类的障碍物反弹回来停在不足10厘米处时，则闪击成功。但如果停止时与自球接触，则为闪击过程犯规。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28600" y="658495"/>
            <a:ext cx="8550910" cy="57156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2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、闪击过程中出现犯规，取消击球员的闪击权和续击权，自球拿出界外，他球作以下处理：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1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）如果犯规发生在放球前，他球放回撞击后停止的位置。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2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）如果犯规发生在放球后，他球放在放球位置（以最后一次放球为准）。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3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）如果犯规发生在闪击成功后，他球移动有效。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4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）如果被闪击的球反弹回来停止后与自球接触，他球位置不变。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5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）被撞击的球放在边线外进行闪击时，他球放回撞击后停止的位置。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说明：</a:t>
            </a:r>
            <a:endParaRPr lang="zh-CN" altLang="en-US" sz="2400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●</a:t>
            </a:r>
            <a:r>
              <a:rPr lang="en-US" altLang="zh-CN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</a:t>
            </a: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获得续击权后抬脚时自球脱离开脚下，他球移动有效，自球复位，取消续击权。</a:t>
            </a:r>
            <a:endParaRPr lang="zh-CN" altLang="en-US" sz="2400" kern="0" dirty="0">
              <a:solidFill>
                <a:srgbClr val="FF0000"/>
              </a:solidFill>
              <a:latin typeface="+mn-lt"/>
              <a:ea typeface="+mn-ea"/>
              <a:sym typeface="+mn-e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58750" y="469900"/>
            <a:ext cx="8355965" cy="62750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sz="2400" kern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sym typeface="仿宋_GB2312" pitchFamily="49" charset="-122"/>
              </a:rPr>
              <a:t>                                   </a:t>
            </a:r>
            <a:r>
              <a:rPr lang="zh-CN" altLang="en-US" sz="2400" kern="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sym typeface="仿宋_GB2312" pitchFamily="49" charset="-122"/>
              </a:rPr>
              <a:t>第十七条 界内球和界外球</a:t>
            </a:r>
            <a:endParaRPr lang="zh-CN" altLang="en-US" sz="2400" kern="0" dirty="0">
              <a:solidFill>
                <a:schemeClr val="bg1">
                  <a:lumMod val="95000"/>
                </a:schemeClr>
              </a:solidFill>
              <a:latin typeface="+mn-lt"/>
              <a:ea typeface="+mn-ea"/>
              <a:sym typeface="仿宋_GB2312" pitchFamily="49" charset="-122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rgbClr val="7030A0"/>
                </a:solidFill>
                <a:latin typeface="+mn-lt"/>
                <a:ea typeface="+mn-ea"/>
                <a:sym typeface="仿宋_GB2312" pitchFamily="49" charset="-122"/>
              </a:rPr>
              <a:t>一、界内球</a:t>
            </a:r>
            <a:endParaRPr lang="zh-CN" altLang="en-US" sz="2400" kern="0" dirty="0">
              <a:solidFill>
                <a:srgbClr val="7030A0"/>
              </a:solidFill>
              <a:latin typeface="+mn-lt"/>
              <a:ea typeface="+mn-ea"/>
              <a:sym typeface="仿宋_GB2312" pitchFamily="49" charset="-122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仿宋_GB2312" pitchFamily="49" charset="-122"/>
              </a:rPr>
              <a:t> 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仿宋_GB2312" pitchFamily="49" charset="-122"/>
              </a:rPr>
              <a:t> 1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仿宋_GB2312" pitchFamily="49" charset="-122"/>
              </a:rPr>
              <a:t>、界内球是指成功通过一门后仍停在场内的球。  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仿宋_GB2312" pitchFamily="49" charset="-122"/>
              </a:rPr>
              <a:t>  2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仿宋_GB2312" pitchFamily="49" charset="-122"/>
              </a:rPr>
              <a:t>、界外球被击打进入场内静止时，则成为界内球。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仿宋_GB2312" pitchFamily="49" charset="-122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rgbClr val="7030A0"/>
                </a:solidFill>
                <a:latin typeface="+mn-lt"/>
                <a:ea typeface="+mn-ea"/>
                <a:sym typeface="+mn-ea"/>
              </a:rPr>
              <a:t>二、界外球</a:t>
            </a:r>
            <a:endParaRPr lang="zh-CN" altLang="en-US" sz="2400" kern="0" dirty="0">
              <a:solidFill>
                <a:srgbClr val="7030A0"/>
              </a:solidFill>
              <a:latin typeface="+mn-lt"/>
              <a:ea typeface="+mn-ea"/>
              <a:sym typeface="+mn-ea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sz="2400" dirty="0">
                <a:sym typeface="+mn-ea"/>
              </a:rPr>
              <a:t>  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界外球是指由于球出界或犯规而被裁判员放到边线外的球。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说明：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</a:t>
            </a: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●</a:t>
            </a: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球出界是指有效球从界内移动至界外。</a:t>
            </a:r>
            <a:endParaRPr lang="zh-CN" altLang="en-US" sz="2400" kern="0" dirty="0">
              <a:solidFill>
                <a:srgbClr val="FF0000"/>
              </a:solidFill>
              <a:latin typeface="+mn-lt"/>
              <a:ea typeface="+mn-ea"/>
              <a:sym typeface="+mn-ea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</a:t>
            </a:r>
            <a:r>
              <a:rPr lang="en-US" altLang="zh-CN" sz="2400" b="1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●</a:t>
            </a: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球是否出界剧图16所示判定。图中1、2、3球界内球，4球是界外球。</a:t>
            </a:r>
            <a:endParaRPr lang="zh-CN" altLang="en-US" sz="2400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algn="l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endParaRPr lang="zh-CN" altLang="en-US" sz="2400" kern="0" dirty="0">
              <a:solidFill>
                <a:srgbClr val="FF0000"/>
              </a:solidFill>
              <a:latin typeface="+mn-lt"/>
              <a:ea typeface="+mn-ea"/>
              <a:sym typeface="仿宋_GB2312" pitchFamily="49" charset="-122"/>
            </a:endParaRPr>
          </a:p>
        </p:txBody>
      </p:sp>
      <p:pic>
        <p:nvPicPr>
          <p:cNvPr id="47107" name="Picture 16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1740" y="4629150"/>
            <a:ext cx="3727450" cy="1816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16840" y="369570"/>
            <a:ext cx="8847455" cy="64966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 eaLnBrk="1" hangingPunct="1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1、界外球应放在出界点和距离犯规地点最近的边线外10厘米处。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algn="l" eaLnBrk="1" hangingPunct="1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algn="l" eaLnBrk="1" hangingPunct="1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algn="l" eaLnBrk="1" hangingPunct="1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algn="l" eaLnBrk="1" hangingPunct="1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algn="l" eaLnBrk="1" hangingPunct="1">
              <a:lnSpc>
                <a:spcPts val="3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2、当界外球妨碍击球或闪击时，击球员可以向裁判员申请临时移开界外球。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algn="l" eaLnBrk="1" hangingPunct="1">
              <a:lnSpc>
                <a:spcPts val="3000"/>
              </a:lnSpc>
              <a:spcBef>
                <a:spcPts val="0"/>
              </a:spcBef>
              <a:buClrTx/>
              <a:buSzTx/>
            </a:pPr>
            <a:r>
              <a:rPr lang="zh-CN" altLang="en-US" sz="2400" kern="0" dirty="0">
                <a:solidFill>
                  <a:srgbClr val="7030A0"/>
                </a:solidFill>
                <a:latin typeface="+mn-lt"/>
                <a:ea typeface="+mn-ea"/>
                <a:sym typeface="+mn-ea"/>
              </a:rPr>
              <a:t>三、界外球进场</a:t>
            </a:r>
            <a:endParaRPr lang="zh-CN" altLang="en-US" sz="2400" b="1" dirty="0">
              <a:sym typeface="+mn-ea"/>
            </a:endParaRPr>
          </a:p>
          <a:p>
            <a:pPr eaLnBrk="1" hangingPunct="1"/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1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、击打界外球进入场内为界外球进场。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eaLnBrk="1" hangingPunct="1"/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2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、击球员击打界外球进入场内后，球又滚出边线，该球成为新出界点的界外球。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eaLnBrk="1" hangingPunct="1"/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四、界外球进场犯规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algn="l" eaLnBrk="1" hangingPunct="1">
              <a:lnSpc>
                <a:spcPts val="2980"/>
              </a:lnSpc>
              <a:spcBef>
                <a:spcPts val="0"/>
              </a:spcBef>
              <a:buSzTx/>
            </a:pPr>
            <a:r>
              <a:rPr lang="en-US" altLang="zh-CN" sz="2400" dirty="0">
                <a:sym typeface="+mn-ea"/>
              </a:rPr>
              <a:t> 1</a:t>
            </a:r>
            <a:r>
              <a:rPr lang="zh-CN" altLang="en-US" sz="2400" dirty="0">
                <a:sym typeface="+mn-ea"/>
              </a:rPr>
              <a:t>、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界外球在进场过程中触及他球。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 eaLnBrk="1" hangingPunct="1">
              <a:lnSpc>
                <a:spcPts val="2980"/>
              </a:lnSpc>
              <a:spcBef>
                <a:spcPts val="0"/>
              </a:spcBef>
              <a:buSzTx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</a:t>
            </a: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说明：</a:t>
            </a:r>
            <a:endParaRPr lang="zh-CN" altLang="en-US" sz="2400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algn="l" eaLnBrk="1" hangingPunct="1">
              <a:lnSpc>
                <a:spcPts val="2980"/>
              </a:lnSpc>
              <a:spcBef>
                <a:spcPts val="0"/>
              </a:spcBef>
              <a:buSzTx/>
            </a:pP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  ●此处他球是指场上球，不包括无效移动的球。</a:t>
            </a:r>
            <a:endParaRPr lang="zh-CN" altLang="en-US" sz="2400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algn="l" eaLnBrk="1" hangingPunct="1">
              <a:lnSpc>
                <a:spcPts val="2980"/>
              </a:lnSpc>
              <a:spcBef>
                <a:spcPts val="0"/>
              </a:spcBef>
              <a:buSzTx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2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、界外球进场犯规按以下方式处理：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 eaLnBrk="1" hangingPunct="1">
              <a:lnSpc>
                <a:spcPts val="2980"/>
              </a:lnSpc>
              <a:spcBef>
                <a:spcPts val="0"/>
              </a:spcBef>
              <a:buSzTx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自球放到界外，被移动的他球放回原位。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algn="l" eaLnBrk="1" hangingPunct="1">
              <a:lnSpc>
                <a:spcPts val="2980"/>
              </a:lnSpc>
              <a:spcBef>
                <a:spcPts val="0"/>
              </a:spcBef>
              <a:buSzTx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</p:txBody>
      </p:sp>
      <p:pic>
        <p:nvPicPr>
          <p:cNvPr id="26627" name="Picture 17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4700" y="890270"/>
            <a:ext cx="5327650" cy="1498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74955" y="431165"/>
            <a:ext cx="8514715" cy="63303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                                            </a:t>
            </a: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第十八条</a:t>
            </a:r>
            <a:r>
              <a:rPr lang="en-US" altLang="zh-CN" sz="2400" dirty="0">
                <a:solidFill>
                  <a:schemeClr val="bg1"/>
                </a:solidFill>
                <a:sym typeface="+mn-ea"/>
              </a:rPr>
              <a:t>  </a:t>
            </a: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触球犯规</a:t>
            </a:r>
            <a:endParaRPr lang="zh-CN" altLang="en-US" dirty="0">
              <a:sym typeface="+mn-ea"/>
            </a:endParaRPr>
          </a:p>
          <a:p>
            <a:pPr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</a:t>
            </a:r>
            <a:endParaRPr lang="en-US" altLang="zh-CN" dirty="0">
              <a:sym typeface="+mn-ea"/>
            </a:endParaRPr>
          </a:p>
          <a:p>
            <a:pPr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一、除竞赛规则允许的行为以外，击球员触及了场上球，为触球犯规。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触球犯规还包括下列情形：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1、开球或重新开球时，在开球区用脚或球槌放置自球。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2、球槌掉下触及场上球。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3、用球槌拖动被撞击的球，或场上球。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4、身上携带物（指与比赛无关的物品）掉下触及球。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说明：</a:t>
            </a:r>
            <a:endParaRPr lang="zh-CN" altLang="en-US" sz="2400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0" indent="0"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en-US" altLang="zh-CN" sz="2000" dirty="0">
                <a:solidFill>
                  <a:srgbClr val="FF0000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●</a:t>
            </a: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击球员的服饰或其携带物（指号码标志、眼镜、帽子）掉下后，碰到静止球而使产生的移动为无效移动，不犯规。</a:t>
            </a:r>
            <a:endParaRPr lang="zh-CN" altLang="en-US" sz="2400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二、触球犯规取消击球权，并作以下处理：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1、触及静止球，被触及球放回原位。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2、触及移动的自球，自球放到界外。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eaLnBrk="1" latinLnBrk="0" hangingPunct="1">
              <a:lnSpc>
                <a:spcPts val="2980"/>
              </a:lnSpc>
              <a:spcBef>
                <a:spcPts val="0"/>
              </a:spcBef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3、触及移动的他球，他球放回触球位置，自球放到界外。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5" name="Rectangle 3"/>
          <p:cNvSpPr>
            <a:spLocks noGrp="1"/>
          </p:cNvSpPr>
          <p:nvPr>
            <p:ph idx="4294967295"/>
          </p:nvPr>
        </p:nvSpPr>
        <p:spPr/>
        <p:txBody>
          <a:bodyPr vert="horz" wrap="square" lIns="91440" tIns="45720" rIns="91440" bIns="45720" anchor="t" anchorCtr="0"/>
          <a:p>
            <a:pPr eaLnBrk="1" hangingPunct="1">
              <a:buNone/>
            </a:pPr>
            <a:r>
              <a:rPr lang="zh-CN" altLang="en-US" sz="3600" dirty="0"/>
              <a:t> </a:t>
            </a:r>
            <a:endParaRPr lang="zh-CN" altLang="en-US" sz="3600" dirty="0"/>
          </a:p>
        </p:txBody>
      </p:sp>
      <p:sp>
        <p:nvSpPr>
          <p:cNvPr id="2" name="文本框 1"/>
          <p:cNvSpPr txBox="1"/>
          <p:nvPr/>
        </p:nvSpPr>
        <p:spPr>
          <a:xfrm>
            <a:off x="295275" y="561975"/>
            <a:ext cx="8506460" cy="61601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ts val="3080"/>
              </a:lnSpc>
              <a:spcBef>
                <a:spcPts val="0"/>
              </a:spcBef>
              <a:buClr>
                <a:schemeClr val="accent1"/>
              </a:buClr>
              <a:buSzTx/>
              <a:buFont typeface="Symbol" panose="05050102010706020507" pitchFamily="18" charset="2"/>
              <a:buNone/>
            </a:pPr>
            <a:r>
              <a:rPr lang="en-US" altLang="zh-CN" sz="3200" dirty="0">
                <a:solidFill>
                  <a:srgbClr val="FF0000"/>
                </a:solidFill>
                <a:ea typeface="黑体" panose="02010609060101010101" pitchFamily="2" charset="-122"/>
                <a:sym typeface="Arial" panose="020B0604020202020204" pitchFamily="34" charset="0"/>
              </a:rPr>
              <a:t>                      </a:t>
            </a:r>
            <a:r>
              <a:rPr lang="zh-CN" altLang="en-US" sz="2400" dirty="0">
                <a:solidFill>
                  <a:schemeClr val="bg1"/>
                </a:solidFill>
                <a:ea typeface="黑体" panose="02010609060101010101" pitchFamily="2" charset="-122"/>
                <a:sym typeface="Arial" panose="020B0604020202020204" pitchFamily="34" charset="0"/>
              </a:rPr>
              <a:t>第十九条</a:t>
            </a:r>
            <a:r>
              <a:rPr lang="en-US" altLang="zh-CN" sz="2400" dirty="0">
                <a:solidFill>
                  <a:schemeClr val="bg1"/>
                </a:solidFill>
                <a:ea typeface="黑体" panose="02010609060101010101" pitchFamily="2" charset="-122"/>
                <a:sym typeface="Arial" panose="020B0604020202020204" pitchFamily="34" charset="0"/>
              </a:rPr>
              <a:t>  </a:t>
            </a:r>
            <a:r>
              <a:rPr lang="zh-CN" altLang="en-US" sz="2400" dirty="0">
                <a:solidFill>
                  <a:schemeClr val="bg1"/>
                </a:solidFill>
                <a:ea typeface="黑体" panose="02010609060101010101" pitchFamily="2" charset="-122"/>
                <a:sym typeface="Arial" panose="020B0604020202020204" pitchFamily="34" charset="0"/>
              </a:rPr>
              <a:t>违反体育道德行为</a:t>
            </a:r>
            <a:br>
              <a:rPr lang="zh-CN" altLang="en-US" sz="3200" dirty="0">
                <a:solidFill>
                  <a:schemeClr val="tx2"/>
                </a:solidFill>
                <a:ea typeface="华文楷体" pitchFamily="2" charset="-122"/>
                <a:sym typeface="Arial" panose="020B0604020202020204" pitchFamily="34" charset="0"/>
              </a:rPr>
            </a:br>
            <a:r>
              <a:rPr lang="en-US" altLang="zh-CN" sz="3200" dirty="0">
                <a:solidFill>
                  <a:schemeClr val="tx2"/>
                </a:solidFill>
                <a:ea typeface="华文楷体" pitchFamily="2" charset="-122"/>
                <a:sym typeface="Arial" panose="020B0604020202020204" pitchFamily="34" charset="0"/>
              </a:rPr>
              <a:t>  </a:t>
            </a:r>
            <a:endParaRPr lang="en-US" altLang="zh-CN" sz="3200" dirty="0">
              <a:solidFill>
                <a:schemeClr val="tx2"/>
              </a:solidFill>
              <a:ea typeface="华文楷体" pitchFamily="2" charset="-122"/>
              <a:sym typeface="Arial" panose="020B0604020202020204" pitchFamily="34" charset="0"/>
            </a:endParaRPr>
          </a:p>
          <a:p>
            <a:pPr algn="l">
              <a:lnSpc>
                <a:spcPts val="3080"/>
              </a:lnSpc>
              <a:spcBef>
                <a:spcPts val="0"/>
              </a:spcBef>
              <a:buClr>
                <a:schemeClr val="accent1"/>
              </a:buClr>
              <a:buSzTx/>
              <a:buFont typeface="Symbol" panose="05050102010706020507" pitchFamily="18" charset="2"/>
              <a:buNone/>
            </a:pPr>
            <a:r>
              <a:rPr lang="en-US" altLang="zh-CN" sz="3200" dirty="0">
                <a:solidFill>
                  <a:schemeClr val="tx2"/>
                </a:solidFill>
                <a:ea typeface="华文楷体" pitchFamily="2" charset="-122"/>
                <a:sym typeface="Arial" panose="020B0604020202020204" pitchFamily="34" charset="0"/>
              </a:rPr>
              <a:t>  </a:t>
            </a: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  <a:t>任何影响比赛正常进行的行为均视为违反体育道德行为</a:t>
            </a:r>
            <a:r>
              <a:rPr lang="zh-CN" altLang="en-US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  <a:t>。</a:t>
            </a: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  <a:t>当教练员或队员出现违反体育道德的行为时，主裁判员可以酌情采取以下措施</a:t>
            </a:r>
            <a:b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</a:b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  <a:t>1、警告。</a:t>
            </a:r>
            <a:b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</a:b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  <a:t>2、取消击球权（含闪击权）。</a:t>
            </a:r>
            <a:b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</a:b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  <a:t>3、自球放到界外。</a:t>
            </a:r>
            <a:b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</a:b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  <a:t>4、取消过门、撞</a:t>
            </a:r>
            <a:r>
              <a:rPr lang="zh-CN" altLang="en-US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  <a:t>中</a:t>
            </a: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  <a:t>柱</a:t>
            </a:r>
            <a:r>
              <a:rPr lang="zh-CN" altLang="en-US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  <a:t>的</a:t>
            </a: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  <a:t>得分。</a:t>
            </a:r>
            <a:b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</a:b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  <a:t>5、取消教练员或队员的比赛资格。被取消资格队员的球拿到场外，但该球此前所得分有效。</a:t>
            </a:r>
            <a:b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</a:b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  <a:t>6、取消该队的比赛资格。</a:t>
            </a:r>
            <a:b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Arial" panose="020B0604020202020204" pitchFamily="34" charset="0"/>
              </a:rPr>
            </a:br>
            <a:r>
              <a:rPr lang="en-US" altLang="zh-CN" sz="2400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sz="2400" dirty="0">
                <a:solidFill>
                  <a:srgbClr val="FF0000"/>
                </a:solidFill>
                <a:latin typeface="+mn-lt"/>
                <a:ea typeface="+mn-ea"/>
                <a:sym typeface="Arial" panose="020B0604020202020204" pitchFamily="34" charset="0"/>
              </a:rPr>
              <a:t>说明：情节严重时，赛事组委会可对球员或球队给予禁赛处罚。</a:t>
            </a:r>
            <a:endParaRPr lang="zh-CN" altLang="en-US" sz="2400" dirty="0">
              <a:solidFill>
                <a:srgbClr val="FF0000"/>
              </a:solidFill>
              <a:latin typeface="+mn-lt"/>
              <a:ea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750" y="1317625"/>
            <a:ext cx="7408545" cy="4248150"/>
          </a:xfrm>
        </p:spPr>
        <p:txBody>
          <a:bodyPr/>
          <a:p>
            <a:pPr marL="0" indent="0" algn="l" eaLnBrk="1" hangingPunct="1">
              <a:buSzTx/>
              <a:buNone/>
            </a:pP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  </a:t>
            </a:r>
            <a:r>
              <a:rPr lang="zh-CN" altLang="en-US" b="1" dirty="0">
                <a:sym typeface="+mn-ea"/>
              </a:rPr>
              <a:t>中柱为直径2厘米（±1毫米）的圆形金属棒，垂直固定于场地中心，高出地面20厘米。</a:t>
            </a:r>
            <a:endParaRPr lang="zh-CN" altLang="en-US" b="1" dirty="0"/>
          </a:p>
          <a:p>
            <a:pPr marL="0" algn="l" defTabSz="914400" eaLnBrk="1" hangingPunct="1">
              <a:buClrTx/>
              <a:buSzTx/>
              <a:buFont typeface="Arial" panose="020B0604020202020204" pitchFamily="34" charset="0"/>
              <a:buNone/>
            </a:pPr>
            <a:endParaRPr lang="zh-CN" altLang="en-US" sz="2800" b="1" kern="1200" dirty="0">
              <a:solidFill>
                <a:srgbClr val="7030A0"/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  <a:p>
            <a:pPr marL="0" algn="l" defTabSz="914400" eaLnBrk="1" hangingPunct="1"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kern="1200" dirty="0">
                <a:solidFill>
                  <a:srgbClr val="7030A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四、自由区</a:t>
            </a:r>
            <a:endParaRPr lang="zh-CN" altLang="en-US" sz="2800" b="1" kern="1200" dirty="0">
              <a:solidFill>
                <a:srgbClr val="7030A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b="1" dirty="0">
                <a:sym typeface="+mn-ea"/>
              </a:rPr>
              <a:t>自由区设在限制线外，应留出足够的活动空间。</a:t>
            </a:r>
            <a:endParaRPr lang="zh-CN" altLang="en-US" b="1" dirty="0"/>
          </a:p>
          <a:p>
            <a:pPr marL="0" indent="0" eaLnBrk="1" hangingPunct="1">
              <a:buNone/>
            </a:pPr>
            <a:endParaRPr lang="zh-CN" altLang="en-US" sz="2800" b="1" kern="1200" dirty="0">
              <a:solidFill>
                <a:srgbClr val="7030A0"/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  <a:p>
            <a:pPr marL="0" indent="0" eaLnBrk="1" hangingPunct="1">
              <a:buNone/>
            </a:pPr>
            <a:r>
              <a:rPr lang="zh-CN" altLang="en-US" sz="2800" b="1" kern="1200" dirty="0">
                <a:solidFill>
                  <a:srgbClr val="7030A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五、附属设施</a:t>
            </a:r>
            <a:endParaRPr lang="zh-CN" altLang="en-US" sz="2800" b="1" kern="1200" dirty="0">
              <a:solidFill>
                <a:srgbClr val="7030A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0" indent="0" eaLnBrk="1" hangingPunct="1">
              <a:buNone/>
            </a:pPr>
            <a:r>
              <a:rPr lang="en-US" altLang="zh-CN" b="1" dirty="0">
                <a:sym typeface="+mn-ea"/>
              </a:rPr>
              <a:t>  </a:t>
            </a:r>
            <a:r>
              <a:rPr lang="zh-CN" altLang="en-US" b="1" dirty="0">
                <a:sym typeface="+mn-ea"/>
              </a:rPr>
              <a:t>记分牌根据场地周边环境设置，以方便观看为佳。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11505" y="620395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/>
            <a:r>
              <a:rPr lang="zh-CN" altLang="en-US" sz="2800" b="1" dirty="0">
                <a:solidFill>
                  <a:srgbClr val="7030A0"/>
                </a:solidFill>
                <a:sym typeface="+mn-ea"/>
              </a:rPr>
              <a:t>三、中柱</a:t>
            </a:r>
            <a:endParaRPr lang="zh-CN" altLang="en-US" sz="2800" b="1" dirty="0">
              <a:solidFill>
                <a:srgbClr val="7030A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29" name="Rectangle 3"/>
          <p:cNvSpPr>
            <a:spLocks noGrp="1"/>
          </p:cNvSpPr>
          <p:nvPr>
            <p:ph idx="4294967295"/>
          </p:nvPr>
        </p:nvSpPr>
        <p:spPr>
          <a:xfrm>
            <a:off x="222250" y="290195"/>
            <a:ext cx="8638540" cy="6430010"/>
          </a:xfrm>
        </p:spPr>
        <p:txBody>
          <a:bodyPr vert="horz" wrap="square" lIns="91440" tIns="45720" rIns="91440" bIns="45720" anchor="t" anchorCtr="0"/>
          <a:p>
            <a:pPr eaLnBrk="1" hangingPunct="1"/>
            <a:r>
              <a:rPr lang="en-US" altLang="zh-CN" sz="3200" b="1" dirty="0"/>
              <a:t>                             </a:t>
            </a:r>
            <a:r>
              <a:rPr lang="zh-CN" altLang="en-US" b="1" dirty="0">
                <a:solidFill>
                  <a:schemeClr val="bg1">
                    <a:lumMod val="95000"/>
                  </a:schemeClr>
                </a:solidFill>
              </a:rPr>
              <a:t>第二十条</a:t>
            </a:r>
            <a:r>
              <a:rPr lang="en-US" altLang="zh-CN" b="1" dirty="0">
                <a:solidFill>
                  <a:schemeClr val="bg1">
                    <a:lumMod val="95000"/>
                  </a:schemeClr>
                </a:solidFill>
              </a:rPr>
              <a:t>  </a:t>
            </a:r>
            <a:r>
              <a:rPr lang="zh-CN" altLang="en-US" b="1" dirty="0">
                <a:solidFill>
                  <a:schemeClr val="bg1">
                    <a:lumMod val="95000"/>
                  </a:schemeClr>
                </a:solidFill>
              </a:rPr>
              <a:t>暂停</a:t>
            </a:r>
            <a:endParaRPr lang="zh-CN" altLang="en-US" sz="3200" b="1" dirty="0"/>
          </a:p>
          <a:p>
            <a:pPr marL="0" indent="0" eaLnBrk="1" hangingPunct="1">
              <a:buNone/>
            </a:pPr>
            <a:r>
              <a:rPr lang="en-US" altLang="zh-CN" b="1" dirty="0"/>
              <a:t> </a:t>
            </a:r>
            <a:r>
              <a:rPr lang="en-US" altLang="zh-CN" sz="2000" b="1" dirty="0"/>
              <a:t> </a:t>
            </a:r>
            <a:r>
              <a:rPr lang="zh-CN" altLang="en-US" sz="2000" b="1" dirty="0"/>
              <a:t>暂停是指主裁判员要求暂时停止比赛。</a:t>
            </a:r>
            <a:endParaRPr lang="zh-CN" altLang="en-US" sz="2000" b="1" dirty="0"/>
          </a:p>
          <a:p>
            <a:pPr marL="0" indent="0" eaLnBrk="1" hangingPunct="1">
              <a:buNone/>
            </a:pPr>
            <a:r>
              <a:rPr lang="en-US" altLang="zh-CN" sz="2000" b="1" dirty="0"/>
              <a:t>1</a:t>
            </a:r>
            <a:r>
              <a:rPr lang="zh-CN" altLang="en-US" sz="2000" b="1" dirty="0"/>
              <a:t>、参赛球队不得要求暂停。</a:t>
            </a:r>
            <a:endParaRPr lang="zh-CN" altLang="en-US" sz="2000" b="1" dirty="0"/>
          </a:p>
          <a:p>
            <a:pPr marL="0" indent="0" eaLnBrk="1" hangingPunct="1">
              <a:buNone/>
            </a:pPr>
            <a:r>
              <a:rPr lang="en-US" altLang="zh-CN" sz="2000" b="1" dirty="0"/>
              <a:t>2</a:t>
            </a:r>
            <a:r>
              <a:rPr lang="zh-CN" altLang="en-US" sz="2000" b="1" dirty="0"/>
              <a:t>、暂停时比赛计时暂停。</a:t>
            </a:r>
            <a:endParaRPr lang="zh-CN" altLang="en-US" sz="2000" b="1" dirty="0"/>
          </a:p>
          <a:p>
            <a:pPr marL="0" indent="0" eaLnBrk="1" hangingPunct="1">
              <a:buNone/>
            </a:pPr>
            <a:r>
              <a:rPr lang="en-US" altLang="zh-CN" sz="2000" b="1" dirty="0"/>
              <a:t>3</a:t>
            </a:r>
            <a:r>
              <a:rPr lang="zh-CN" altLang="en-US" sz="2000" b="1" dirty="0"/>
              <a:t>、恢复比赛应按原暂停时的状态和时间继续进行。</a:t>
            </a:r>
            <a:endParaRPr lang="zh-CN" altLang="en-US" sz="2000" b="1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                                              </a:t>
            </a:r>
            <a:r>
              <a:rPr lang="zh-CN" altLang="en-US" sz="2000" dirty="0">
                <a:solidFill>
                  <a:srgbClr val="7030A0"/>
                </a:solidFill>
                <a:sym typeface="+mn-ea"/>
              </a:rPr>
              <a:t>第二十一条</a:t>
            </a:r>
            <a:r>
              <a:rPr lang="en-US" altLang="zh-CN" sz="2000" dirty="0">
                <a:solidFill>
                  <a:srgbClr val="7030A0"/>
                </a:solidFill>
                <a:sym typeface="+mn-ea"/>
              </a:rPr>
              <a:t>    </a:t>
            </a:r>
            <a:r>
              <a:rPr lang="zh-CN" altLang="en-US" sz="2000" dirty="0">
                <a:solidFill>
                  <a:srgbClr val="7030A0"/>
                </a:solidFill>
                <a:sym typeface="+mn-ea"/>
              </a:rPr>
              <a:t>裁判用时</a:t>
            </a:r>
            <a:endParaRPr lang="zh-CN" altLang="en-US" sz="2000" b="1" dirty="0">
              <a:sym typeface="+mn-ea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zh-CN" altLang="en-US" sz="2000" b="1" dirty="0">
                <a:sym typeface="+mn-ea"/>
              </a:rPr>
              <a:t> 裁判用时主要是指裁判员处理有关比赛事宜所用的时间。</a:t>
            </a:r>
            <a:r>
              <a:rPr lang="zh-CN" altLang="en-US" sz="2000" b="1" dirty="0">
                <a:sym typeface="+mn-ea"/>
              </a:rPr>
              <a:t>在裁判用时期间，击球员的行为是无效比赛行为</a:t>
            </a:r>
            <a:endParaRPr lang="zh-CN" altLang="en-US" sz="2000" b="1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b="1" dirty="0">
                <a:sym typeface="+mn-ea"/>
              </a:rPr>
              <a:t>  裁判用时包括：</a:t>
            </a:r>
            <a:endParaRPr lang="zh-CN" altLang="en-US" sz="2000" b="1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b="1" dirty="0">
                <a:sym typeface="+mn-ea"/>
              </a:rPr>
              <a:t>1、从击球权结束（或宣布犯规）到呼叫下一号球员之间的时间。</a:t>
            </a:r>
            <a:endParaRPr lang="zh-CN" altLang="en-US" sz="2000" b="1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b="1" dirty="0">
                <a:sym typeface="+mn-ea"/>
              </a:rPr>
              <a:t>2、裁判员做“稍等”手势后，或者让击球员停止击球期间的时间。</a:t>
            </a:r>
            <a:endParaRPr lang="zh-CN" altLang="en-US" sz="2000" b="1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b="1" dirty="0">
                <a:sym typeface="+mn-ea"/>
              </a:rPr>
              <a:t>3、裁判员临时移开球所用的时间。</a:t>
            </a:r>
            <a:endParaRPr lang="zh-CN" altLang="en-US" sz="2000" b="1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b="1" dirty="0">
                <a:sym typeface="+mn-ea"/>
              </a:rPr>
              <a:t>4、确认比赛记录所用的时间。</a:t>
            </a:r>
            <a:endParaRPr lang="zh-CN" altLang="en-US" sz="2000" b="1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b="1" dirty="0">
                <a:sym typeface="+mn-ea"/>
              </a:rPr>
              <a:t>5、确认替换队员所用的时间。</a:t>
            </a:r>
            <a:endParaRPr lang="zh-CN" altLang="en-US" sz="2000" b="1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b="1" dirty="0">
                <a:sym typeface="+mn-ea"/>
              </a:rPr>
              <a:t>6、回答队长或教练员提问所用的时间。</a:t>
            </a:r>
            <a:endParaRPr lang="zh-CN" altLang="en-US" sz="2000" b="1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b="1" dirty="0">
                <a:sym typeface="+mn-ea"/>
              </a:rPr>
              <a:t>7、更换损坏的球所用的时间。</a:t>
            </a:r>
            <a:endParaRPr lang="zh-CN" altLang="en-US" sz="2000" b="1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b="1" dirty="0">
                <a:sym typeface="+mn-ea"/>
              </a:rPr>
              <a:t>8、裁判员维修场地所用的时间。</a:t>
            </a:r>
            <a:endParaRPr lang="zh-CN" altLang="en-US" sz="2000" b="1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b="1" dirty="0">
                <a:sym typeface="+mn-ea"/>
              </a:rPr>
              <a:t>9、其他裁判员认为需用的时间。</a:t>
            </a:r>
            <a:endParaRPr lang="zh-CN" altLang="en-US" sz="2000" b="1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说明：</a:t>
            </a:r>
            <a:r>
              <a:rPr lang="en-US" altLang="zh-CN" sz="2000" dirty="0">
                <a:solidFill>
                  <a:srgbClr val="FF0000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●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裁判员用时期间不计算</a:t>
            </a:r>
            <a:r>
              <a:rPr lang="zh-CN" altLang="zh-CN" sz="2000" dirty="0">
                <a:solidFill>
                  <a:srgbClr val="FF0000"/>
                </a:solidFill>
                <a:sym typeface="+mn-ea"/>
              </a:rPr>
              <a:t>10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秒，但算在该场比赛时间以内。</a:t>
            </a:r>
            <a:endParaRPr lang="zh-CN" altLang="en-US" sz="2000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zh-CN" altLang="en-US" sz="2000" dirty="0"/>
          </a:p>
          <a:p>
            <a:pPr marL="0" indent="0" eaLnBrk="1" hangingPunct="1">
              <a:buNone/>
            </a:pPr>
            <a:endParaRPr lang="zh-CN" altLang="en-US" sz="20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3" name="Rectangle 3"/>
          <p:cNvSpPr>
            <a:spLocks noGrp="1"/>
          </p:cNvSpPr>
          <p:nvPr>
            <p:ph idx="4294967295"/>
          </p:nvPr>
        </p:nvSpPr>
        <p:spPr/>
        <p:txBody>
          <a:bodyPr vert="horz" wrap="square" lIns="91440" tIns="45720" rIns="91440" bIns="45720" anchor="t" anchorCtr="0"/>
          <a:p>
            <a:pPr eaLnBrk="1" hangingPunct="1"/>
            <a:endParaRPr lang="en-US" altLang="zh-CN" dirty="0"/>
          </a:p>
          <a:p>
            <a:pPr eaLnBrk="1" hangingPunct="1"/>
            <a:endParaRPr lang="en-US" altLang="zh-CN" dirty="0"/>
          </a:p>
        </p:txBody>
      </p:sp>
      <p:sp>
        <p:nvSpPr>
          <p:cNvPr id="2" name="文本框 1"/>
          <p:cNvSpPr txBox="1"/>
          <p:nvPr/>
        </p:nvSpPr>
        <p:spPr>
          <a:xfrm>
            <a:off x="163830" y="475615"/>
            <a:ext cx="8629015" cy="61696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ts val="3080"/>
              </a:lnSpc>
            </a:pP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                              </a:t>
            </a:r>
            <a:r>
              <a:rPr lang="en-US" altLang="zh-CN" sz="2400" dirty="0">
                <a:solidFill>
                  <a:schemeClr val="bg1"/>
                </a:solidFill>
                <a:latin typeface="+mn-lt"/>
                <a:ea typeface="+mn-ea"/>
                <a:sym typeface="+mn-ea"/>
              </a:rPr>
              <a:t>第二十二条  更换或修复器材</a:t>
            </a:r>
            <a:endParaRPr lang="en-US" altLang="zh-CN" sz="240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80"/>
              </a:lnSpc>
            </a:pPr>
            <a:endParaRPr lang="en-US" altLang="zh-CN" sz="240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80"/>
              </a:lnSpc>
            </a:pP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 1、更换球槌</a:t>
            </a:r>
            <a:endParaRPr lang="en-US" altLang="zh-CN" sz="240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80"/>
              </a:lnSpc>
            </a:pP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击球员在向裁判员申请后可以更换球槌，但只允许将一支球槌带入比赛场地。</a:t>
            </a:r>
            <a:endParaRPr lang="en-US" altLang="zh-CN" sz="240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80"/>
              </a:lnSpc>
            </a:pP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说明：</a:t>
            </a:r>
            <a:endParaRPr lang="en-US" altLang="zh-CN" sz="240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80"/>
              </a:lnSpc>
            </a:pP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更换时间不作为裁判用时。</a:t>
            </a:r>
            <a:endParaRPr lang="en-US" altLang="zh-CN" sz="240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80"/>
              </a:lnSpc>
            </a:pP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所更换的球槌必须在赛前经裁判确认是合格的。</a:t>
            </a:r>
            <a:endParaRPr lang="en-US" altLang="zh-CN" sz="240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80"/>
              </a:lnSpc>
            </a:pP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2、更换比赛用球</a:t>
            </a:r>
            <a:endParaRPr lang="en-US" altLang="zh-CN" sz="240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80"/>
              </a:lnSpc>
            </a:pP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球损坏时，裁判员要及时更换。若击球前发现球损坏，在球停止的位置换球；若球在移动中损坏，可让击球员在移动前的位置重新击球。</a:t>
            </a:r>
            <a:endParaRPr lang="en-US" altLang="zh-CN" sz="240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80"/>
              </a:lnSpc>
            </a:pPr>
            <a:r>
              <a:rPr lang="en-US" altLang="zh-CN" sz="240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 3、场地、球门、中柱、比赛线损坏时应立即修复或更换。</a:t>
            </a:r>
            <a:endParaRPr lang="en-US" altLang="zh-CN" sz="240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8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说明：</a:t>
            </a:r>
            <a:endParaRPr lang="en-US" altLang="zh-CN" sz="2400" dirty="0">
              <a:solidFill>
                <a:srgbClr val="FF0000"/>
              </a:solidFill>
              <a:latin typeface="+mn-lt"/>
              <a:ea typeface="+mn-ea"/>
              <a:sym typeface="+mn-ea"/>
            </a:endParaRPr>
          </a:p>
          <a:p>
            <a:pPr>
              <a:lnSpc>
                <a:spcPts val="308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●</a:t>
            </a:r>
            <a:r>
              <a:rPr lang="en-US" altLang="zh-CN" sz="240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更换器材和修复场地，必要时可暂停比赛。</a:t>
            </a:r>
            <a:endParaRPr lang="en-US" altLang="zh-CN" sz="2400" dirty="0">
              <a:solidFill>
                <a:srgbClr val="FF0000"/>
              </a:solidFill>
              <a:latin typeface="+mn-lt"/>
              <a:ea typeface="+mn-ea"/>
              <a:sym typeface="+mn-ea"/>
            </a:endParaRPr>
          </a:p>
          <a:p>
            <a:pPr eaLnBrk="1" hangingPunct="1">
              <a:lnSpc>
                <a:spcPct val="80000"/>
              </a:lnSpc>
            </a:pPr>
            <a:endParaRPr lang="en-US" altLang="zh-CN" sz="2400" dirty="0">
              <a:solidFill>
                <a:srgbClr val="FF0000"/>
              </a:solidFill>
              <a:latin typeface="+mn-lt"/>
              <a:ea typeface="+mn-ea"/>
              <a:sym typeface="+mn-e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7" name="Rectangle 3"/>
          <p:cNvSpPr>
            <a:spLocks noGrp="1"/>
          </p:cNvSpPr>
          <p:nvPr>
            <p:ph idx="4294967295"/>
          </p:nvPr>
        </p:nvSpPr>
        <p:spPr>
          <a:xfrm>
            <a:off x="250825" y="651510"/>
            <a:ext cx="8708390" cy="5954395"/>
          </a:xfrm>
        </p:spPr>
        <p:txBody>
          <a:bodyPr vert="horz" wrap="square" lIns="91440" tIns="45720" rIns="91440" bIns="45720" anchor="t" anchorCtr="0"/>
          <a:p>
            <a:pPr marL="0" indent="0" eaLnBrk="1" hangingPunct="1">
              <a:buNone/>
            </a:pPr>
            <a:r>
              <a:rPr lang="en-US" altLang="zh-CN" sz="3600" b="1" dirty="0"/>
              <a:t>              </a:t>
            </a:r>
            <a:r>
              <a:rPr lang="zh-CN" altLang="en-US" sz="2800" b="1" dirty="0">
                <a:solidFill>
                  <a:srgbClr val="FF0000"/>
                </a:solidFill>
              </a:rPr>
              <a:t>第七章</a:t>
            </a:r>
            <a:r>
              <a:rPr lang="en-US" altLang="zh-CN" sz="2800" b="1" dirty="0">
                <a:solidFill>
                  <a:srgbClr val="FF0000"/>
                </a:solidFill>
              </a:rPr>
              <a:t>   </a:t>
            </a:r>
            <a:r>
              <a:rPr lang="zh-CN" altLang="en-US" sz="2800" b="1" dirty="0">
                <a:solidFill>
                  <a:srgbClr val="FF0000"/>
                </a:solidFill>
              </a:rPr>
              <a:t>比赛中止、推迟与结束</a:t>
            </a:r>
            <a:endParaRPr lang="zh-CN" altLang="en-US" sz="2800" b="1" dirty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r>
              <a:rPr lang="en-US" altLang="zh-CN" b="1" dirty="0">
                <a:solidFill>
                  <a:schemeClr val="bg1"/>
                </a:solidFill>
              </a:rPr>
              <a:t>                       </a:t>
            </a:r>
            <a:r>
              <a:rPr lang="zh-CN" altLang="en-US" b="1" dirty="0">
                <a:solidFill>
                  <a:schemeClr val="bg1"/>
                </a:solidFill>
              </a:rPr>
              <a:t>第二十三条</a:t>
            </a:r>
            <a:r>
              <a:rPr lang="en-US" altLang="zh-CN" b="1" dirty="0">
                <a:solidFill>
                  <a:schemeClr val="bg1"/>
                </a:solidFill>
              </a:rPr>
              <a:t>  </a:t>
            </a:r>
            <a:r>
              <a:rPr lang="zh-CN" altLang="en-US" b="1" dirty="0">
                <a:solidFill>
                  <a:schemeClr val="bg1"/>
                </a:solidFill>
              </a:rPr>
              <a:t>比赛中止、推迟与结束</a:t>
            </a:r>
            <a:endParaRPr lang="zh-CN" altLang="en-US" b="1" dirty="0">
              <a:solidFill>
                <a:schemeClr val="bg1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zh-CN" altLang="en-US" dirty="0">
                <a:sym typeface="+mn-ea"/>
              </a:rPr>
              <a:t>一、中止比赛</a:t>
            </a:r>
            <a:endParaRPr lang="zh-CN" altLang="en-US" dirty="0">
              <a:sym typeface="+mn-ea"/>
            </a:endParaRPr>
          </a:p>
          <a:p>
            <a:pPr marL="0" indent="0">
              <a:lnSpc>
                <a:spcPts val="3080"/>
              </a:lnSpc>
              <a:buNone/>
            </a:pPr>
            <a:r>
              <a:rPr lang="en-US" altLang="zh-CN" dirty="0">
                <a:sym typeface="+mn-ea"/>
              </a:rPr>
              <a:t> 1</a:t>
            </a:r>
            <a:r>
              <a:rPr lang="zh-CN" altLang="en-US" dirty="0">
                <a:sym typeface="+mn-ea"/>
              </a:rPr>
              <a:t>、</a:t>
            </a: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ym typeface="+mn-ea"/>
              </a:rPr>
              <a:t>由于天气或其他原因迫使比赛不能继续进行时，比赛可以暂时中止。</a:t>
            </a:r>
            <a:endParaRPr lang="zh-CN" altLang="en-US" dirty="0">
              <a:sym typeface="+mn-ea"/>
            </a:endParaRPr>
          </a:p>
          <a:p>
            <a:pPr marL="0" indent="0">
              <a:lnSpc>
                <a:spcPts val="3080"/>
              </a:lnSpc>
              <a:buNone/>
            </a:pPr>
            <a:r>
              <a:rPr lang="en-US" altLang="zh-CN" dirty="0">
                <a:sym typeface="+mn-ea"/>
              </a:rPr>
              <a:t> 2</a:t>
            </a:r>
            <a:r>
              <a:rPr lang="zh-CN" altLang="en-US" dirty="0">
                <a:sym typeface="+mn-ea"/>
              </a:rPr>
              <a:t>、恢复比赛时按原宣布中止比赛时的场上状态和时间继续进行。</a:t>
            </a:r>
            <a:endParaRPr lang="zh-CN" altLang="en-US" dirty="0">
              <a:sym typeface="+mn-ea"/>
            </a:endParaRPr>
          </a:p>
          <a:p>
            <a:pPr marL="0" indent="0">
              <a:lnSpc>
                <a:spcPts val="3080"/>
              </a:lnSpc>
              <a:buNone/>
            </a:pPr>
            <a:r>
              <a:rPr lang="zh-CN" altLang="en-US" dirty="0">
                <a:sym typeface="+mn-ea"/>
              </a:rPr>
              <a:t>二、推迟与结束比赛</a:t>
            </a:r>
            <a:endParaRPr lang="zh-CN" altLang="en-US" dirty="0">
              <a:sym typeface="+mn-ea"/>
            </a:endParaRPr>
          </a:p>
          <a:p>
            <a:pPr marL="0" indent="0">
              <a:lnSpc>
                <a:spcPts val="3080"/>
              </a:lnSpc>
              <a:buNone/>
            </a:pPr>
            <a:r>
              <a:rPr lang="en-US" altLang="zh-CN" dirty="0">
                <a:sym typeface="+mn-ea"/>
              </a:rPr>
              <a:t>  </a:t>
            </a:r>
            <a:r>
              <a:rPr lang="zh-CN" altLang="en-US" dirty="0">
                <a:sym typeface="+mn-ea"/>
              </a:rPr>
              <a:t>由于天气或其他原因导致比赛不能继续进行时，按以下规定执行：</a:t>
            </a:r>
            <a:endParaRPr lang="en-US" altLang="zh-CN" dirty="0">
              <a:sym typeface="+mn-ea"/>
            </a:endParaRPr>
          </a:p>
          <a:p>
            <a:pPr marL="0" indent="0">
              <a:lnSpc>
                <a:spcPts val="3080"/>
              </a:lnSpc>
              <a:buNone/>
            </a:pPr>
            <a:r>
              <a:rPr lang="en-US" altLang="zh-CN" dirty="0">
                <a:sym typeface="+mn-ea"/>
              </a:rPr>
              <a:t>1</a:t>
            </a:r>
            <a:r>
              <a:rPr lang="zh-CN" altLang="en-US" dirty="0">
                <a:sym typeface="+mn-ea"/>
              </a:rPr>
              <a:t>、若该场比赛进行尚不足</a:t>
            </a:r>
            <a:r>
              <a:rPr lang="en-US" altLang="zh-CN" dirty="0">
                <a:sym typeface="+mn-ea"/>
              </a:rPr>
              <a:t>20</a:t>
            </a:r>
            <a:r>
              <a:rPr lang="zh-CN" altLang="en-US" dirty="0">
                <a:sym typeface="+mn-ea"/>
              </a:rPr>
              <a:t>分钟，则比赛推迟，需另定时间重新比赛。</a:t>
            </a:r>
            <a:endParaRPr lang="zh-CN" altLang="en-US" dirty="0">
              <a:sym typeface="+mn-ea"/>
            </a:endParaRPr>
          </a:p>
          <a:p>
            <a:pPr marL="0" indent="0">
              <a:lnSpc>
                <a:spcPts val="3080"/>
              </a:lnSpc>
              <a:buNone/>
            </a:pPr>
            <a:r>
              <a:rPr lang="en-US" altLang="zh-CN" dirty="0">
                <a:sym typeface="+mn-ea"/>
              </a:rPr>
              <a:t>2</a:t>
            </a:r>
            <a:r>
              <a:rPr lang="zh-CN" altLang="en-US" dirty="0">
                <a:sym typeface="+mn-ea"/>
              </a:rPr>
              <a:t>、若该场比赛已达到</a:t>
            </a:r>
            <a:r>
              <a:rPr lang="en-US" altLang="zh-CN" dirty="0">
                <a:sym typeface="+mn-ea"/>
              </a:rPr>
              <a:t>20</a:t>
            </a:r>
            <a:r>
              <a:rPr lang="zh-CN" altLang="en-US" dirty="0">
                <a:sym typeface="+mn-ea"/>
              </a:rPr>
              <a:t>分钟</a:t>
            </a:r>
            <a:r>
              <a:rPr lang="zh-CN" altLang="en-US" dirty="0">
                <a:sym typeface="+mn-ea"/>
              </a:rPr>
              <a:t>及以上，则比赛结束，其结果有效。</a:t>
            </a:r>
            <a:endParaRPr lang="zh-CN" altLang="en-US" dirty="0">
              <a:sym typeface="+mn-ea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zh-CN" b="1" dirty="0">
                <a:solidFill>
                  <a:schemeClr val="bg1"/>
                </a:solidFill>
              </a:rPr>
              <a:t>1</a:t>
            </a:r>
            <a:r>
              <a:rPr lang="zh-CN" altLang="en-US" b="1" dirty="0">
                <a:solidFill>
                  <a:schemeClr val="bg1"/>
                </a:solidFill>
              </a:rPr>
              <a:t>、由于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97510" y="613410"/>
            <a:ext cx="8108950" cy="54838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4000" b="1" dirty="0"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          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第八章</a:t>
            </a:r>
            <a:r>
              <a:rPr lang="en-US" altLang="zh-CN" sz="4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  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裁判员</a:t>
            </a:r>
            <a:endParaRPr lang="zh-CN" altLang="en-US" sz="4000" b="1" dirty="0">
              <a:latin typeface="黑体" panose="02010609060101010101" pitchFamily="2" charset="-122"/>
              <a:ea typeface="黑体" panose="02010609060101010101" pitchFamily="2" charset="-122"/>
              <a:sym typeface="黑体" panose="02010609060101010101" pitchFamily="2" charset="-122"/>
            </a:endParaRPr>
          </a:p>
          <a:p>
            <a:r>
              <a:rPr lang="en-US" altLang="zh-CN" sz="4000" b="1" dirty="0"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            </a:t>
            </a:r>
            <a:r>
              <a:rPr lang="zh-CN" altLang="en-US" sz="40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第二十四条</a:t>
            </a:r>
            <a:endParaRPr lang="zh-CN" altLang="en-US" sz="40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  <a:sym typeface="黑体" panose="02010609060101010101" pitchFamily="2" charset="-122"/>
            </a:endParaRPr>
          </a:p>
          <a:p>
            <a:endParaRPr lang="zh-CN" altLang="en-US" sz="4000" b="1" dirty="0">
              <a:latin typeface="黑体" panose="02010609060101010101" pitchFamily="2" charset="-122"/>
              <a:ea typeface="黑体" panose="02010609060101010101" pitchFamily="2" charset="-122"/>
              <a:sym typeface="黑体" panose="02010609060101010101" pitchFamily="2" charset="-122"/>
            </a:endParaRPr>
          </a:p>
          <a:p>
            <a:r>
              <a:rPr lang="zh-CN" altLang="en-US" sz="4000" b="1" dirty="0">
                <a:solidFill>
                  <a:schemeClr val="accent2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一、每场比赛裁判员组成</a:t>
            </a:r>
            <a:r>
              <a:rPr lang="zh-CN" altLang="en-US" sz="4000" b="1" dirty="0">
                <a:solidFill>
                  <a:schemeClr val="accent2"/>
                </a:solidFill>
                <a:latin typeface="仿宋_GB2312" pitchFamily="49" charset="-122"/>
                <a:ea typeface="仿宋_GB2312" pitchFamily="49" charset="-122"/>
                <a:sym typeface="仿宋_GB2312" pitchFamily="49" charset="-122"/>
              </a:rPr>
              <a:t>  </a:t>
            </a:r>
            <a:endParaRPr lang="zh-CN" altLang="en-US" sz="4000" b="1" dirty="0">
              <a:solidFill>
                <a:schemeClr val="accent2"/>
              </a:solidFill>
              <a:latin typeface="仿宋_GB2312" pitchFamily="49" charset="-122"/>
              <a:ea typeface="仿宋_GB2312" pitchFamily="49" charset="-122"/>
              <a:sym typeface="仿宋_GB2312" pitchFamily="49" charset="-122"/>
            </a:endParaRPr>
          </a:p>
          <a:p>
            <a:r>
              <a:rPr lang="en-US" altLang="zh-CN" sz="4000" b="1" dirty="0">
                <a:solidFill>
                  <a:schemeClr val="accent2"/>
                </a:solidFill>
                <a:latin typeface="仿宋_GB2312" pitchFamily="49" charset="-122"/>
                <a:ea typeface="仿宋_GB2312" pitchFamily="49" charset="-122"/>
                <a:sym typeface="仿宋_GB2312" pitchFamily="49" charset="-122"/>
              </a:rPr>
              <a:t>1</a:t>
            </a:r>
            <a:r>
              <a:rPr lang="zh-CN" altLang="en-US" sz="4000" b="1" dirty="0">
                <a:solidFill>
                  <a:schemeClr val="accent2"/>
                </a:solidFill>
                <a:latin typeface="仿宋_GB2312" pitchFamily="49" charset="-122"/>
                <a:ea typeface="仿宋_GB2312" pitchFamily="49" charset="-122"/>
                <a:sym typeface="仿宋_GB2312" pitchFamily="49" charset="-122"/>
              </a:rPr>
              <a:t>、一名主裁判员（简称主裁）。  </a:t>
            </a:r>
            <a:endParaRPr lang="zh-CN" altLang="en-US" sz="4000" b="1" dirty="0">
              <a:solidFill>
                <a:schemeClr val="accent2"/>
              </a:solidFill>
              <a:latin typeface="仿宋_GB2312" pitchFamily="49" charset="-122"/>
              <a:ea typeface="仿宋_GB2312" pitchFamily="49" charset="-122"/>
              <a:sym typeface="仿宋_GB2312" pitchFamily="49" charset="-122"/>
            </a:endParaRPr>
          </a:p>
          <a:p>
            <a:r>
              <a:rPr lang="en-US" altLang="zh-CN" sz="4000" b="1" dirty="0">
                <a:solidFill>
                  <a:schemeClr val="accent2"/>
                </a:solidFill>
                <a:latin typeface="仿宋_GB2312" pitchFamily="49" charset="-122"/>
                <a:ea typeface="仿宋_GB2312" pitchFamily="49" charset="-122"/>
                <a:sym typeface="仿宋_GB2312" pitchFamily="49" charset="-122"/>
              </a:rPr>
              <a:t>2</a:t>
            </a:r>
            <a:r>
              <a:rPr lang="zh-CN" altLang="en-US" sz="4000" b="1" dirty="0">
                <a:solidFill>
                  <a:schemeClr val="accent2"/>
                </a:solidFill>
                <a:latin typeface="仿宋_GB2312" pitchFamily="49" charset="-122"/>
                <a:ea typeface="仿宋_GB2312" pitchFamily="49" charset="-122"/>
                <a:sym typeface="仿宋_GB2312" pitchFamily="49" charset="-122"/>
              </a:rPr>
              <a:t>、一名副裁判员（简称副裁）。  </a:t>
            </a:r>
            <a:endParaRPr lang="zh-CN" altLang="en-US" sz="4000" b="1" dirty="0">
              <a:solidFill>
                <a:schemeClr val="accent2"/>
              </a:solidFill>
              <a:latin typeface="仿宋_GB2312" pitchFamily="49" charset="-122"/>
              <a:ea typeface="仿宋_GB2312" pitchFamily="49" charset="-122"/>
              <a:sym typeface="仿宋_GB2312" pitchFamily="49" charset="-122"/>
            </a:endParaRPr>
          </a:p>
          <a:p>
            <a:r>
              <a:rPr lang="en-US" altLang="zh-CN" sz="4000" b="1" dirty="0">
                <a:solidFill>
                  <a:schemeClr val="accent2"/>
                </a:solidFill>
                <a:latin typeface="仿宋_GB2312" pitchFamily="49" charset="-122"/>
                <a:ea typeface="仿宋_GB2312" pitchFamily="49" charset="-122"/>
                <a:sym typeface="仿宋_GB2312" pitchFamily="49" charset="-122"/>
              </a:rPr>
              <a:t>3</a:t>
            </a:r>
            <a:r>
              <a:rPr lang="zh-CN" altLang="en-US" sz="4000" b="1" dirty="0">
                <a:solidFill>
                  <a:schemeClr val="accent2"/>
                </a:solidFill>
                <a:latin typeface="仿宋_GB2312" pitchFamily="49" charset="-122"/>
                <a:ea typeface="仿宋_GB2312" pitchFamily="49" charset="-122"/>
                <a:sym typeface="仿宋_GB2312" pitchFamily="49" charset="-122"/>
              </a:rPr>
              <a:t>、一名记录员。  </a:t>
            </a:r>
            <a:endParaRPr lang="zh-CN" altLang="en-US" sz="4000" b="1" dirty="0">
              <a:solidFill>
                <a:schemeClr val="accent2"/>
              </a:solidFill>
              <a:latin typeface="仿宋_GB2312" pitchFamily="49" charset="-122"/>
              <a:ea typeface="仿宋_GB2312" pitchFamily="49" charset="-122"/>
              <a:sym typeface="仿宋_GB2312" pitchFamily="49" charset="-122"/>
            </a:endParaRPr>
          </a:p>
          <a:p>
            <a:r>
              <a:rPr lang="en-US" altLang="zh-CN" sz="4000" b="1" dirty="0">
                <a:solidFill>
                  <a:schemeClr val="accent2"/>
                </a:solidFill>
                <a:latin typeface="仿宋_GB2312" pitchFamily="49" charset="-122"/>
                <a:ea typeface="仿宋_GB2312" pitchFamily="49" charset="-122"/>
                <a:sym typeface="仿宋_GB2312" pitchFamily="49" charset="-122"/>
              </a:rPr>
              <a:t>4</a:t>
            </a:r>
            <a:r>
              <a:rPr lang="zh-CN" altLang="en-US" sz="4000" b="1" dirty="0">
                <a:solidFill>
                  <a:schemeClr val="accent2"/>
                </a:solidFill>
                <a:latin typeface="仿宋_GB2312" pitchFamily="49" charset="-122"/>
                <a:ea typeface="仿宋_GB2312" pitchFamily="49" charset="-122"/>
                <a:sym typeface="仿宋_GB2312" pitchFamily="49" charset="-122"/>
              </a:rPr>
              <a:t>、可根据需要设司线员。</a:t>
            </a:r>
            <a:endParaRPr lang="zh-CN" altLang="en-US" sz="4000" b="1" dirty="0">
              <a:solidFill>
                <a:schemeClr val="accent2"/>
              </a:solidFill>
              <a:latin typeface="仿宋_GB2312" pitchFamily="49" charset="-122"/>
              <a:ea typeface="仿宋_GB2312" pitchFamily="49" charset="-122"/>
              <a:sym typeface="仿宋_GB2312" pitchFamily="49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5" name="Rectangle 3"/>
          <p:cNvSpPr>
            <a:spLocks noGrp="1"/>
          </p:cNvSpPr>
          <p:nvPr>
            <p:ph idx="4294967295"/>
          </p:nvPr>
        </p:nvSpPr>
        <p:spPr>
          <a:xfrm>
            <a:off x="161925" y="369570"/>
            <a:ext cx="8829040" cy="6372860"/>
          </a:xfrm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r>
              <a:rPr lang="en-US" altLang="zh-CN" dirty="0">
                <a:solidFill>
                  <a:srgbClr val="7030A0"/>
                </a:solidFill>
                <a:sym typeface="+mn-ea"/>
              </a:rPr>
              <a:t> </a:t>
            </a:r>
            <a:r>
              <a:rPr lang="zh-CN" altLang="en-US" dirty="0">
                <a:solidFill>
                  <a:srgbClr val="7030A0"/>
                </a:solidFill>
                <a:sym typeface="+mn-ea"/>
              </a:rPr>
              <a:t>二、主裁判员和副裁判员</a:t>
            </a:r>
            <a:endParaRPr lang="en-US" altLang="zh-CN" dirty="0">
              <a:solidFill>
                <a:srgbClr val="7030A0"/>
              </a:solidFill>
              <a:sym typeface="+mn-ea"/>
            </a:endParaRPr>
          </a:p>
          <a:p>
            <a:pPr eaLnBrk="1" hangingPunct="1">
              <a:buNone/>
            </a:pPr>
            <a:r>
              <a:rPr lang="en-US" altLang="zh-CN" dirty="0">
                <a:sym typeface="+mn-ea"/>
              </a:rPr>
              <a:t>  1</a:t>
            </a:r>
            <a:r>
              <a:rPr lang="zh-CN" altLang="en-US" dirty="0">
                <a:sym typeface="+mn-ea"/>
              </a:rPr>
              <a:t>、</a:t>
            </a:r>
            <a:r>
              <a:rPr lang="en-US" altLang="zh-CN" dirty="0">
                <a:sym typeface="+mn-ea"/>
              </a:rPr>
              <a:t>主裁判员的权利</a:t>
            </a:r>
            <a:endParaRPr lang="en-US" altLang="zh-CN" dirty="0"/>
          </a:p>
          <a:p>
            <a:pPr eaLnBrk="1" hangingPunct="1">
              <a:buNone/>
            </a:pPr>
            <a:r>
              <a:rPr lang="en-US" altLang="zh-CN" dirty="0">
                <a:sym typeface="+mn-ea"/>
              </a:rPr>
              <a:t>  </a:t>
            </a:r>
            <a:r>
              <a:rPr lang="zh-CN" altLang="en-US" dirty="0">
                <a:sym typeface="+mn-ea"/>
              </a:rPr>
              <a:t>依据</a:t>
            </a:r>
            <a:r>
              <a:rPr lang="en-US" altLang="zh-CN" dirty="0">
                <a:sym typeface="+mn-ea"/>
              </a:rPr>
              <a:t>竞赛规则执裁，对规则中没有明文规定的情况做出处理决定。</a:t>
            </a:r>
            <a:endParaRPr lang="en-US" altLang="zh-CN" dirty="0"/>
          </a:p>
          <a:p>
            <a:pPr eaLnBrk="1" hangingPunct="1">
              <a:buNone/>
            </a:pPr>
            <a:r>
              <a:rPr lang="en-US" altLang="zh-CN" dirty="0">
                <a:sym typeface="+mn-ea"/>
              </a:rPr>
              <a:t>  2</a:t>
            </a:r>
            <a:r>
              <a:rPr lang="zh-CN" altLang="en-US" dirty="0">
                <a:sym typeface="+mn-ea"/>
              </a:rPr>
              <a:t>、</a:t>
            </a:r>
            <a:r>
              <a:rPr lang="en-US" altLang="zh-CN" dirty="0">
                <a:sym typeface="+mn-ea"/>
              </a:rPr>
              <a:t>主裁判员的职责</a:t>
            </a:r>
            <a:endParaRPr lang="en-US" altLang="zh-CN" dirty="0"/>
          </a:p>
          <a:p>
            <a:pPr eaLnBrk="1" hangingPunct="1"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1</a:t>
            </a:r>
            <a:r>
              <a:rPr lang="zh-CN" altLang="en-US" dirty="0">
                <a:sym typeface="+mn-ea"/>
              </a:rPr>
              <a:t>）</a:t>
            </a:r>
            <a:r>
              <a:rPr lang="en-US" altLang="zh-CN" dirty="0">
                <a:sym typeface="+mn-ea"/>
              </a:rPr>
              <a:t>主持掷币选攻，确认先攻方与后攻方。</a:t>
            </a:r>
            <a:endParaRPr lang="en-US" altLang="zh-CN" dirty="0">
              <a:sym typeface="+mn-ea"/>
            </a:endParaRPr>
          </a:p>
          <a:p>
            <a:pPr eaLnBrk="1" hangingPunct="1"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2</a:t>
            </a:r>
            <a:r>
              <a:rPr lang="zh-CN" altLang="en-US" dirty="0">
                <a:sym typeface="+mn-ea"/>
              </a:rPr>
              <a:t>）</a:t>
            </a:r>
            <a:r>
              <a:rPr lang="en-US" altLang="zh-CN" dirty="0">
                <a:sym typeface="+mn-ea"/>
              </a:rPr>
              <a:t>宣布比赛开始和比赛结束。</a:t>
            </a:r>
            <a:endParaRPr lang="en-US" altLang="zh-CN" dirty="0"/>
          </a:p>
          <a:p>
            <a:pPr eaLnBrk="1" hangingPunct="1"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3</a:t>
            </a:r>
            <a:r>
              <a:rPr lang="zh-CN" altLang="en-US" dirty="0">
                <a:sym typeface="+mn-ea"/>
              </a:rPr>
              <a:t>）</a:t>
            </a:r>
            <a:r>
              <a:rPr lang="en-US" altLang="zh-CN" dirty="0">
                <a:sym typeface="+mn-ea"/>
              </a:rPr>
              <a:t>呼号。</a:t>
            </a:r>
            <a:endParaRPr lang="en-US" altLang="zh-CN" dirty="0">
              <a:sym typeface="+mn-ea"/>
            </a:endParaRPr>
          </a:p>
          <a:p>
            <a:pPr eaLnBrk="1" hangingPunct="1"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4</a:t>
            </a:r>
            <a:r>
              <a:rPr lang="zh-CN" altLang="en-US" dirty="0">
                <a:sym typeface="+mn-ea"/>
              </a:rPr>
              <a:t>）</a:t>
            </a:r>
            <a:r>
              <a:rPr lang="en-US" altLang="zh-CN" dirty="0">
                <a:sym typeface="+mn-ea"/>
              </a:rPr>
              <a:t>决定和宣布暂停、中</a:t>
            </a:r>
            <a:r>
              <a:rPr lang="zh-CN" altLang="en-US" dirty="0">
                <a:sym typeface="+mn-ea"/>
              </a:rPr>
              <a:t>止</a:t>
            </a:r>
            <a:r>
              <a:rPr lang="en-US" altLang="zh-CN" dirty="0">
                <a:sym typeface="+mn-ea"/>
              </a:rPr>
              <a:t>及恢复比赛。</a:t>
            </a:r>
            <a:endParaRPr lang="en-US" altLang="zh-CN" dirty="0"/>
          </a:p>
          <a:p>
            <a:pPr eaLnBrk="1" hangingPunct="1"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5</a:t>
            </a:r>
            <a:r>
              <a:rPr lang="zh-CN" altLang="en-US" dirty="0">
                <a:sym typeface="+mn-ea"/>
              </a:rPr>
              <a:t>）</a:t>
            </a:r>
            <a:r>
              <a:rPr lang="en-US" altLang="zh-CN" dirty="0">
                <a:sym typeface="+mn-ea"/>
              </a:rPr>
              <a:t>对</a:t>
            </a:r>
            <a:r>
              <a:rPr lang="zh-CN" altLang="en-US" dirty="0">
                <a:sym typeface="+mn-ea"/>
              </a:rPr>
              <a:t>违反体育道德</a:t>
            </a:r>
            <a:r>
              <a:rPr lang="en-US" altLang="zh-CN" dirty="0">
                <a:sym typeface="+mn-ea"/>
              </a:rPr>
              <a:t>的行为给予处罚。</a:t>
            </a:r>
            <a:endParaRPr lang="en-US" altLang="zh-CN" dirty="0">
              <a:sym typeface="+mn-ea"/>
            </a:endParaRPr>
          </a:p>
          <a:p>
            <a:pPr eaLnBrk="1" hangingPunct="1"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6</a:t>
            </a:r>
            <a:r>
              <a:rPr lang="zh-CN" altLang="en-US" dirty="0">
                <a:sym typeface="+mn-ea"/>
              </a:rPr>
              <a:t>）</a:t>
            </a:r>
            <a:r>
              <a:rPr lang="en-US" altLang="zh-CN" dirty="0">
                <a:sym typeface="+mn-ea"/>
              </a:rPr>
              <a:t>决定和宣布取消比赛资格。</a:t>
            </a:r>
            <a:endParaRPr lang="en-US" altLang="zh-CN" dirty="0"/>
          </a:p>
          <a:p>
            <a:pPr eaLnBrk="1" hangingPunct="1"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7</a:t>
            </a:r>
            <a:r>
              <a:rPr lang="zh-CN" altLang="en-US" dirty="0">
                <a:sym typeface="+mn-ea"/>
              </a:rPr>
              <a:t>）</a:t>
            </a:r>
            <a:r>
              <a:rPr lang="en-US" altLang="zh-CN" dirty="0">
                <a:sym typeface="+mn-ea"/>
              </a:rPr>
              <a:t>确认比赛结果。</a:t>
            </a:r>
            <a:endParaRPr lang="en-US" altLang="zh-CN" dirty="0">
              <a:sym typeface="+mn-ea"/>
            </a:endParaRPr>
          </a:p>
          <a:p>
            <a:pPr eaLnBrk="1" hangingPunct="1"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8</a:t>
            </a:r>
            <a:r>
              <a:rPr lang="zh-CN" altLang="en-US" dirty="0">
                <a:sym typeface="+mn-ea"/>
              </a:rPr>
              <a:t>）</a:t>
            </a:r>
            <a:r>
              <a:rPr lang="en-US" altLang="zh-CN" dirty="0">
                <a:sym typeface="+mn-ea"/>
              </a:rPr>
              <a:t>确定和宣布胜负。</a:t>
            </a:r>
            <a:endParaRPr lang="en-US" altLang="zh-CN" dirty="0"/>
          </a:p>
          <a:p>
            <a:pPr eaLnBrk="1" hangingPunct="1"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9</a:t>
            </a:r>
            <a:r>
              <a:rPr lang="zh-CN" altLang="en-US" dirty="0">
                <a:sym typeface="+mn-ea"/>
              </a:rPr>
              <a:t>）</a:t>
            </a:r>
            <a:r>
              <a:rPr lang="en-US" altLang="zh-CN" dirty="0">
                <a:sym typeface="+mn-ea"/>
              </a:rPr>
              <a:t>宣布胜负后，接受双方队长签名。</a:t>
            </a:r>
            <a:endParaRPr lang="en-US" altLang="zh-CN" dirty="0"/>
          </a:p>
          <a:p>
            <a:pPr eaLnBrk="1" hangingPunct="1">
              <a:lnSpc>
                <a:spcPct val="80000"/>
              </a:lnSpc>
            </a:pPr>
            <a:endParaRPr lang="zh-CN" alt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45745" y="477520"/>
            <a:ext cx="8583295" cy="62318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73050" indent="-273050" algn="l" eaLnBrk="1" hangingPunct="1">
              <a:spcBef>
                <a:spcPct val="20000"/>
              </a:spcBef>
              <a:buClr>
                <a:schemeClr val="accent1"/>
              </a:buClr>
              <a:buSzTx/>
              <a:buNone/>
            </a:pP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3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、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主裁判员和副裁判员的共同职责</a:t>
            </a:r>
            <a:endParaRPr lang="zh-CN" altLang="en-US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marL="273050" indent="-273050" algn="l" eaLnBrk="1" hangingPunct="1">
              <a:spcBef>
                <a:spcPct val="20000"/>
              </a:spcBef>
              <a:buClr>
                <a:schemeClr val="accent1"/>
              </a:buClr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1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检查场地。</a:t>
            </a:r>
            <a:endParaRPr lang="en-US" altLang="zh-CN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marL="273050" indent="-273050" algn="l" eaLnBrk="1" hangingPunct="1">
              <a:spcBef>
                <a:spcPct val="20000"/>
              </a:spcBef>
              <a:buClr>
                <a:schemeClr val="accent1"/>
              </a:buClr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2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确认双方上场队员。</a:t>
            </a:r>
            <a:endParaRPr lang="en-US" altLang="zh-CN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marL="273050" indent="-273050" algn="l" eaLnBrk="1" hangingPunct="1">
              <a:spcBef>
                <a:spcPct val="20000"/>
              </a:spcBef>
              <a:buClr>
                <a:schemeClr val="accent1"/>
              </a:buClr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3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检查器具及服装。</a:t>
            </a:r>
            <a:endParaRPr lang="en-US" altLang="zh-CN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marL="273050" indent="-273050" algn="l" eaLnBrk="1" hangingPunct="1">
              <a:spcBef>
                <a:spcPct val="20000"/>
              </a:spcBef>
              <a:buClr>
                <a:schemeClr val="accent1"/>
              </a:buClr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4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判断并宣布撞击、过门及撞中柱。</a:t>
            </a:r>
            <a:endParaRPr lang="en-US" altLang="zh-CN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marL="273050" indent="-273050" algn="l" eaLnBrk="1" hangingPunct="1">
              <a:spcBef>
                <a:spcPct val="20000"/>
              </a:spcBef>
              <a:buClr>
                <a:schemeClr val="accent1"/>
              </a:buClr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5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判断并宣布球出界。</a:t>
            </a:r>
            <a:endParaRPr lang="en-US" altLang="zh-CN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marL="273050" indent="-273050" algn="l" eaLnBrk="1" hangingPunct="1">
              <a:spcBef>
                <a:spcPct val="20000"/>
              </a:spcBef>
              <a:buClr>
                <a:schemeClr val="accent1"/>
              </a:buClr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6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判断并宣布犯规。</a:t>
            </a:r>
            <a:endParaRPr lang="en-US" altLang="zh-CN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marL="273050" indent="-273050" algn="l" eaLnBrk="1" hangingPunct="1">
              <a:spcBef>
                <a:spcPct val="20000"/>
              </a:spcBef>
              <a:buClr>
                <a:schemeClr val="accent1"/>
              </a:buClr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7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对违反体育道德行为提出警告。</a:t>
            </a:r>
            <a:endParaRPr lang="en-US" altLang="zh-CN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marL="273050" indent="-273050" algn="l" eaLnBrk="1" hangingPunct="1">
              <a:spcBef>
                <a:spcPct val="20000"/>
              </a:spcBef>
              <a:buClr>
                <a:schemeClr val="accent1"/>
              </a:buClr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8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回答队长和教练员提出的比赛中的问题。</a:t>
            </a:r>
            <a:endParaRPr lang="en-US" altLang="zh-CN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marL="273050" indent="-273050" algn="l" eaLnBrk="1" hangingPunct="1">
              <a:spcBef>
                <a:spcPct val="20000"/>
              </a:spcBef>
              <a:buClr>
                <a:schemeClr val="accent1"/>
              </a:buClr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9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将球暂时移开。</a:t>
            </a:r>
            <a:endParaRPr lang="en-US" altLang="zh-CN" sz="2400" kern="0" dirty="0">
              <a:solidFill>
                <a:schemeClr val="tx2"/>
              </a:solidFill>
              <a:latin typeface="+mn-lt"/>
              <a:ea typeface="+mn-ea"/>
            </a:endParaRPr>
          </a:p>
          <a:p>
            <a:pPr marL="273050" indent="-273050" algn="l" eaLnBrk="1" hangingPunct="1">
              <a:spcBef>
                <a:spcPct val="20000"/>
              </a:spcBef>
              <a:buClr>
                <a:schemeClr val="accent1"/>
              </a:buClr>
              <a:buSzTx/>
              <a:buNone/>
            </a:pP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（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10</a:t>
            </a:r>
            <a:r>
              <a:rPr lang="zh-CN" altLang="en-US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）</a:t>
            </a:r>
            <a:r>
              <a:rPr lang="en-US" altLang="zh-CN" sz="2400" kern="0" dirty="0">
                <a:solidFill>
                  <a:schemeClr val="tx2"/>
                </a:solidFill>
                <a:latin typeface="+mn-lt"/>
                <a:ea typeface="+mn-ea"/>
                <a:sym typeface="+mn-ea"/>
              </a:rPr>
              <a:t>处理无效移动的球。</a:t>
            </a:r>
            <a:endParaRPr lang="en-US" altLang="zh-CN" sz="2400" kern="0" dirty="0">
              <a:solidFill>
                <a:schemeClr val="tx2"/>
              </a:solidFill>
              <a:latin typeface="+mn-lt"/>
              <a:ea typeface="+mn-ea"/>
              <a:sym typeface="+mn-ea"/>
            </a:endParaRPr>
          </a:p>
          <a:p>
            <a:pPr marL="273050" indent="-273050" algn="l" eaLnBrk="1" hangingPunct="1">
              <a:spcBef>
                <a:spcPct val="20000"/>
              </a:spcBef>
              <a:buClr>
                <a:schemeClr val="accent1"/>
              </a:buClr>
              <a:buSzTx/>
              <a:buNone/>
            </a:pP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说明：</a:t>
            </a:r>
            <a:r>
              <a:rPr lang="en-US" altLang="zh-CN" sz="2400" dirty="0">
                <a:solidFill>
                  <a:srgbClr val="FF0000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●</a:t>
            </a:r>
            <a:r>
              <a:rPr lang="zh-CN" altLang="en-US" sz="2400" kern="0" dirty="0">
                <a:solidFill>
                  <a:srgbClr val="FF0000"/>
                </a:solidFill>
                <a:latin typeface="+mn-lt"/>
                <a:ea typeface="+mn-ea"/>
                <a:sym typeface="+mn-ea"/>
              </a:rPr>
              <a:t>副裁判员除了上述条款中和主裁判员共同承担的职责外，还应该积极协助主裁判员，当主裁判员不能履行其职责时行使主裁判员的职责。</a:t>
            </a:r>
            <a:endParaRPr lang="zh-CN" altLang="en-US" sz="2400" kern="0" dirty="0">
              <a:solidFill>
                <a:srgbClr val="FF0000"/>
              </a:solidFill>
              <a:latin typeface="+mn-lt"/>
              <a:ea typeface="+mn-ea"/>
              <a:sym typeface="+mn-e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8" name="Text Box 3"/>
          <p:cNvSpPr txBox="1"/>
          <p:nvPr/>
        </p:nvSpPr>
        <p:spPr>
          <a:xfrm>
            <a:off x="273050" y="440690"/>
            <a:ext cx="8731250" cy="62750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p>
            <a:pPr marL="273050" indent="-273050">
              <a:lnSpc>
                <a:spcPts val="2600"/>
              </a:lnSpc>
            </a:pPr>
            <a:r>
              <a:rPr lang="zh-CN" altLang="en-US" sz="2000" dirty="0">
                <a:solidFill>
                  <a:srgbClr val="7030A0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三、记录员和司线员</a:t>
            </a:r>
            <a:endParaRPr lang="zh-CN" altLang="en-US" sz="2000" dirty="0">
              <a:solidFill>
                <a:srgbClr val="7030A0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 1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、记录员的职责  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1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）根据竞赛规则，在记录表中记录必要的事项。 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zh-CN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（</a:t>
            </a: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2</a:t>
            </a:r>
            <a:r>
              <a:rPr lang="zh-CN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）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回答主裁判员和副裁判员需要确认的事项。  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3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）办理替换手续并报告主裁判员。  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4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）协助主裁判员和副裁判员作出判定。  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5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）负责计时、报时，并在暂停或其他特殊情况下担任本场比赛单独计时工作。在比赛中，发布比赛时间口令：“</a:t>
            </a:r>
            <a:r>
              <a:rPr lang="zh-CN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15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分钟”，“</a:t>
            </a:r>
            <a:r>
              <a:rPr lang="zh-CN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10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分钟”，“</a:t>
            </a:r>
            <a:r>
              <a:rPr lang="zh-CN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5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分钟”，“时间到”。  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6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）在比赛中注意观察击球员得分情况，核对记分牌上的记分，对裁判员的失误及时予以提醒。  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7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）请主裁判员确认有关比赛记录。  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8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）判定和宣布球出界并作出处理。  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9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）确认并重复宣布过门得分。 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10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）对违反体育道德的行为提出警告。  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 2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、司线员的职责  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1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）判定和宣布球出界并作出处理。 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  <a:p>
            <a:pPr marL="273050" indent="-273050">
              <a:lnSpc>
                <a:spcPts val="2600"/>
              </a:lnSpc>
            </a:pP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2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Arial" panose="020B0604020202020204" pitchFamily="34" charset="0"/>
              </a:rPr>
              <a:t>）对违反体育道德的行为提出警告。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1" name="Rectangle 3"/>
          <p:cNvSpPr>
            <a:spLocks noGrp="1"/>
          </p:cNvSpPr>
          <p:nvPr>
            <p:ph idx="4294967295"/>
          </p:nvPr>
        </p:nvSpPr>
        <p:spPr>
          <a:xfrm>
            <a:off x="197485" y="482600"/>
            <a:ext cx="8830945" cy="6261100"/>
          </a:xfrm>
        </p:spPr>
        <p:txBody>
          <a:bodyPr vert="horz" wrap="square" lIns="91440" tIns="45720" rIns="91440" bIns="45720" anchor="t" anchorCtr="0"/>
          <a:p>
            <a:pPr eaLnBrk="1" hangingPunct="1">
              <a:buNone/>
            </a:pPr>
            <a:r>
              <a:rPr lang="en-US" altLang="zh-CN" sz="3200" b="1" dirty="0">
                <a:solidFill>
                  <a:srgbClr val="7030A0"/>
                </a:solidFill>
                <a:sym typeface="+mn-ea"/>
              </a:rPr>
              <a:t> </a:t>
            </a:r>
            <a:r>
              <a:rPr lang="zh-CN" altLang="en-US" sz="3200" b="1" dirty="0">
                <a:solidFill>
                  <a:srgbClr val="7030A0"/>
                </a:solidFill>
                <a:sym typeface="+mn-ea"/>
              </a:rPr>
              <a:t>四、对裁判员失误的处理</a:t>
            </a:r>
            <a:endParaRPr lang="zh-CN" altLang="en-US" sz="3200" b="1" dirty="0">
              <a:solidFill>
                <a:srgbClr val="7030A0"/>
              </a:solidFill>
              <a:sym typeface="+mn-ea"/>
            </a:endParaRPr>
          </a:p>
          <a:p>
            <a:pPr eaLnBrk="1" hangingPunct="1">
              <a:buNone/>
            </a:pPr>
            <a:r>
              <a:rPr lang="en-US" altLang="zh-CN" sz="3200" b="1" dirty="0"/>
              <a:t>  </a:t>
            </a:r>
            <a:endParaRPr lang="en-US" altLang="zh-CN" sz="3200" b="1" dirty="0"/>
          </a:p>
          <a:p>
            <a:pPr eaLnBrk="1" hangingPunct="1">
              <a:buNone/>
            </a:pPr>
            <a:r>
              <a:rPr lang="en-US" altLang="zh-CN" sz="3200" b="1" dirty="0"/>
              <a:t>  1</a:t>
            </a:r>
            <a:r>
              <a:rPr lang="zh-CN" altLang="en-US" sz="3200" b="1" dirty="0"/>
              <a:t>、</a:t>
            </a:r>
            <a:r>
              <a:rPr lang="en-US" altLang="zh-CN" sz="3200" b="1" dirty="0">
                <a:solidFill>
                  <a:srgbClr val="FF0000"/>
                </a:solidFill>
              </a:rPr>
              <a:t>及时发现、及时纠正。</a:t>
            </a:r>
            <a:r>
              <a:rPr lang="en-US" altLang="zh-CN" sz="3200" b="1" dirty="0"/>
              <a:t>将因失误而移动的球恢复原位，记录也要相应纠正，无法完全恢复时，以裁判员的认定为准。</a:t>
            </a:r>
            <a:endParaRPr lang="en-US" altLang="zh-CN" sz="3200" b="1" dirty="0"/>
          </a:p>
          <a:p>
            <a:pPr eaLnBrk="1" hangingPunct="1">
              <a:buNone/>
            </a:pPr>
            <a:r>
              <a:rPr lang="en-US" altLang="zh-CN" sz="3200" b="1" dirty="0"/>
              <a:t>  2</a:t>
            </a:r>
            <a:r>
              <a:rPr lang="zh-CN" altLang="en-US" sz="3200" b="1" dirty="0"/>
              <a:t>、</a:t>
            </a:r>
            <a:r>
              <a:rPr lang="en-US" altLang="zh-CN" sz="3200" b="1" dirty="0"/>
              <a:t>出现失误后，于下一号击球员击球后才发现，则不再纠正，形成的局面有效。</a:t>
            </a:r>
            <a:endParaRPr lang="en-US" altLang="zh-CN" sz="3200" b="1" dirty="0"/>
          </a:p>
          <a:p>
            <a:pPr eaLnBrk="1" hangingPunct="1">
              <a:buNone/>
            </a:pPr>
            <a:r>
              <a:rPr lang="en-US" altLang="zh-CN" sz="3200" b="1" dirty="0"/>
              <a:t>  3</a:t>
            </a:r>
            <a:r>
              <a:rPr lang="zh-CN" altLang="en-US" sz="3200" b="1" dirty="0"/>
              <a:t>、</a:t>
            </a:r>
            <a:r>
              <a:rPr lang="en-US" altLang="zh-CN" sz="3200" b="1" dirty="0"/>
              <a:t>裁判员触及静止球时，被移动的球恢复原位；触及移动球时，不予处理，形成的局面有效。</a:t>
            </a:r>
            <a:r>
              <a:rPr lang="zh-CN" altLang="en-US" sz="3200" b="1" dirty="0"/>
              <a:t>裁判员做出出界手势或宣判出界后将移动球档在界内，按照出界处理。   </a:t>
            </a:r>
            <a:endParaRPr lang="zh-CN" altLang="en-US" sz="3200" b="1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49860" y="231775"/>
            <a:ext cx="8762365" cy="65913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eaLnBrk="1" hangingPunct="1">
              <a:buNone/>
            </a:pPr>
            <a:r>
              <a:rPr lang="en-US" altLang="zh-CN" sz="3200" b="1" dirty="0">
                <a:sym typeface="+mn-ea"/>
              </a:rPr>
              <a:t>                             </a:t>
            </a:r>
            <a:r>
              <a:rPr lang="zh-CN" altLang="en-US" sz="3200" b="1" dirty="0">
                <a:solidFill>
                  <a:srgbClr val="FF0000"/>
                </a:solidFill>
                <a:sym typeface="+mn-ea"/>
              </a:rPr>
              <a:t>附</a:t>
            </a:r>
            <a:r>
              <a:rPr lang="en-US" altLang="zh-CN" sz="3200" b="1" dirty="0">
                <a:solidFill>
                  <a:srgbClr val="FF0000"/>
                </a:solidFill>
                <a:sym typeface="+mn-ea"/>
              </a:rPr>
              <a:t>    </a:t>
            </a:r>
            <a:r>
              <a:rPr lang="zh-CN" altLang="en-US" sz="3200" b="1" dirty="0">
                <a:solidFill>
                  <a:srgbClr val="FF0000"/>
                </a:solidFill>
                <a:sym typeface="+mn-ea"/>
              </a:rPr>
              <a:t>则</a:t>
            </a:r>
            <a:endParaRPr lang="zh-CN" altLang="en-US" sz="3200" b="1" dirty="0">
              <a:sym typeface="+mn-ea"/>
            </a:endParaRPr>
          </a:p>
          <a:p>
            <a:pPr eaLnBrk="1" hangingPunct="1">
              <a:buNone/>
            </a:pP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一、本规则同样适用于单打、双打、三人赛等不同形式比赛。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+mn-ea"/>
            </a:endParaRPr>
          </a:p>
          <a:p>
            <a:pPr eaLnBrk="1" hangingPunct="1">
              <a:buNone/>
            </a:pP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二、开展境外交流时，建议执行国际门球竞赛规则（见附录一）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+mn-ea"/>
            </a:endParaRPr>
          </a:p>
          <a:p>
            <a:pPr eaLnBrk="1" hangingPunct="1">
              <a:buNone/>
            </a:pP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三、为适应不同人群需求，可在本规则基础上选择执行下列规定：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+mn-ea"/>
            </a:endParaRPr>
          </a:p>
          <a:p>
            <a:pPr eaLnBrk="1" hangingPunct="1">
              <a:buNone/>
            </a:pP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1、有效移动球撞中柱后（满5分），不得重新进一门继续比赛，比赛时间到或全队满25分时比赛结束。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+mn-ea"/>
            </a:endParaRPr>
          </a:p>
          <a:p>
            <a:pPr eaLnBrk="1" hangingPunct="1">
              <a:buNone/>
            </a:pP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2、采取5轮赛制。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+mn-ea"/>
            </a:endParaRPr>
          </a:p>
          <a:p>
            <a:pPr eaLnBrk="1" hangingPunct="1">
              <a:buNone/>
            </a:pP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说明：</a:t>
            </a:r>
            <a:r>
              <a:rPr lang="en-US" altLang="zh-CN" sz="2000" dirty="0">
                <a:solidFill>
                  <a:srgbClr val="FF0000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●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场上队员各有</a:t>
            </a:r>
            <a:r>
              <a:rPr lang="en-US" altLang="zh-CN" sz="2000" b="1" dirty="0">
                <a:solidFill>
                  <a:srgbClr val="FF0000"/>
                </a:solidFill>
                <a:sym typeface="+mn-ea"/>
              </a:rPr>
              <a:t>5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次击球权，第五轮</a:t>
            </a:r>
            <a:r>
              <a:rPr lang="en-US" altLang="zh-CN" sz="2000" b="1" dirty="0">
                <a:solidFill>
                  <a:srgbClr val="FF0000"/>
                </a:solidFill>
                <a:sym typeface="+mn-ea"/>
              </a:rPr>
              <a:t>10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号球击球员完成击球后结束比赛。比赛中不计时间，不执行超时犯规的规定。对故意拖延比赛时间的行为，由组委会制定处罚规定</a:t>
            </a:r>
            <a:r>
              <a:rPr lang="zh-CN" altLang="en-US" sz="2000" b="1" dirty="0">
                <a:sym typeface="+mn-ea"/>
              </a:rPr>
              <a:t>。</a:t>
            </a:r>
            <a:endParaRPr lang="zh-CN" altLang="en-US" sz="2000" b="1" dirty="0">
              <a:sym typeface="+mn-ea"/>
            </a:endParaRPr>
          </a:p>
          <a:p>
            <a:pPr algn="l" eaLnBrk="1" hangingPunct="1">
              <a:buClrTx/>
              <a:buSzTx/>
              <a:buNone/>
            </a:pP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3</a:t>
            </a: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、根据竞赛需要，比赛可实行上下半时制。即参赛双方各执一次红、白球，两场比赛得分累计计算。若积分相等，采取平分决胜决出胜负。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+mn-ea"/>
            </a:endParaRPr>
          </a:p>
          <a:p>
            <a:pPr eaLnBrk="1" hangingPunct="1">
              <a:buNone/>
            </a:pP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sz="2000" b="1" dirty="0">
              <a:solidFill>
                <a:srgbClr val="FF0000"/>
              </a:solidFill>
              <a:sym typeface="+mn-ea"/>
            </a:endParaRPr>
          </a:p>
          <a:p>
            <a:pPr eaLnBrk="1" hangingPunct="1">
              <a:buNone/>
            </a:pP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●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若有弃权行为时，按全场弃权处理，判对方</a:t>
            </a:r>
            <a:r>
              <a:rPr lang="en-US" altLang="zh-CN" sz="2000" b="1" dirty="0">
                <a:solidFill>
                  <a:srgbClr val="FF0000"/>
                </a:solidFill>
                <a:sym typeface="+mn-ea"/>
              </a:rPr>
              <a:t>20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：</a:t>
            </a:r>
            <a:r>
              <a:rPr lang="en-US" altLang="zh-CN" sz="2000" b="1" dirty="0">
                <a:solidFill>
                  <a:srgbClr val="FF0000"/>
                </a:solidFill>
                <a:sym typeface="+mn-ea"/>
              </a:rPr>
              <a:t>0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获胜（如两队分差超过</a:t>
            </a:r>
            <a:r>
              <a:rPr lang="en-US" altLang="zh-CN" sz="2000" b="1" dirty="0">
                <a:solidFill>
                  <a:srgbClr val="FF0000"/>
                </a:solidFill>
                <a:sym typeface="+mn-ea"/>
              </a:rPr>
              <a:t>20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分，则以实际分差计分）。</a:t>
            </a:r>
            <a:endParaRPr lang="zh-CN" altLang="en-US" sz="2000" b="1" dirty="0">
              <a:solidFill>
                <a:srgbClr val="FF0000"/>
              </a:solidFill>
              <a:sym typeface="+mn-ea"/>
            </a:endParaRPr>
          </a:p>
          <a:p>
            <a:pPr algn="l" eaLnBrk="1" hangingPunct="1">
              <a:buClrTx/>
              <a:buSzTx/>
              <a:buNone/>
            </a:pP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4、评分决胜时，根据比赛情况可采用不同的方法决出胜负。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+mn-ea"/>
            </a:endParaRPr>
          </a:p>
          <a:p>
            <a:pPr algn="l" eaLnBrk="1" hangingPunct="1">
              <a:buClrTx/>
              <a:buSzTx/>
              <a:buNone/>
            </a:pPr>
            <a:r>
              <a:rPr lang="zh-CN" altLang="en-US" sz="2000" dirty="0">
                <a:solidFill>
                  <a:schemeClr val="tx2"/>
                </a:solidFill>
                <a:latin typeface="Candara" panose="020E0502030303020204" pitchFamily="34" charset="0"/>
                <a:ea typeface="华文楷体" pitchFamily="2" charset="-122"/>
                <a:sym typeface="+mn-ea"/>
              </a:rPr>
              <a:t>5、增设专职10秒计时员。</a:t>
            </a:r>
            <a:endParaRPr lang="zh-CN" altLang="en-US" sz="2000" dirty="0">
              <a:solidFill>
                <a:schemeClr val="tx2"/>
              </a:solidFill>
              <a:latin typeface="Candara" panose="020E0502030303020204" pitchFamily="34" charset="0"/>
              <a:ea typeface="华文楷体" pitchFamily="2" charset="-122"/>
              <a:sym typeface="+mn-ea"/>
            </a:endParaRPr>
          </a:p>
          <a:p>
            <a:pPr algn="l" eaLnBrk="1" hangingPunct="1">
              <a:buClrTx/>
              <a:buSzTx/>
              <a:buNone/>
            </a:pP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说明：</a:t>
            </a:r>
            <a:endParaRPr lang="zh-CN" altLang="en-US" sz="2000" b="1" dirty="0">
              <a:solidFill>
                <a:srgbClr val="FF0000"/>
              </a:solidFill>
              <a:sym typeface="+mn-ea"/>
            </a:endParaRPr>
          </a:p>
          <a:p>
            <a:pPr algn="l" eaLnBrk="1" hangingPunct="1">
              <a:buClrTx/>
              <a:buSzTx/>
              <a:buNone/>
            </a:pP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  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 记录10秒钟起止时间，详见规则第九条第二款2。</a:t>
            </a:r>
            <a:endParaRPr lang="zh-CN" altLang="en-US" sz="2000" b="1" dirty="0">
              <a:solidFill>
                <a:srgbClr val="FF0000"/>
              </a:solidFill>
              <a:sym typeface="+mn-ea"/>
            </a:endParaRPr>
          </a:p>
          <a:p>
            <a:pPr algn="l" eaLnBrk="1" hangingPunct="1">
              <a:buClrTx/>
              <a:buSzTx/>
              <a:buNone/>
            </a:pP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  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●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 击球员若有超时犯规行为，应立即宣告，有场上裁判员宣判。</a:t>
            </a:r>
            <a:endParaRPr lang="zh-CN" altLang="en-US" sz="2000" b="1" dirty="0">
              <a:solidFill>
                <a:srgbClr val="FF0000"/>
              </a:solidFill>
              <a:sym typeface="+mn-ea"/>
            </a:endParaRPr>
          </a:p>
          <a:p>
            <a:pPr eaLnBrk="1" hangingPunct="1">
              <a:buNone/>
            </a:pPr>
            <a:endParaRPr lang="zh-CN" altLang="en-US" sz="2000" b="1" dirty="0">
              <a:solidFill>
                <a:srgbClr val="FF0000"/>
              </a:solidFill>
              <a:latin typeface="Candara" panose="020E0502030303020204" pitchFamily="34" charset="0"/>
              <a:ea typeface="华文楷体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09245" y="401955"/>
            <a:ext cx="8595995" cy="58496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eaLnBrk="1" hangingPunct="1">
              <a:buNone/>
            </a:pPr>
            <a:endParaRPr lang="zh-CN" altLang="en-US" sz="6000" b="1" dirty="0">
              <a:solidFill>
                <a:srgbClr val="FF0000"/>
              </a:solidFill>
              <a:sym typeface="+mn-ea"/>
            </a:endParaRPr>
          </a:p>
          <a:p>
            <a:pPr eaLnBrk="1" hangingPunct="1">
              <a:buNone/>
            </a:pPr>
            <a:r>
              <a:rPr lang="en-US" altLang="zh-CN" sz="6000" b="1" dirty="0">
                <a:solidFill>
                  <a:srgbClr val="FF0000"/>
                </a:solidFill>
                <a:sym typeface="+mn-ea"/>
              </a:rPr>
              <a:t>     </a:t>
            </a:r>
            <a:endParaRPr lang="en-US" altLang="zh-CN" sz="6000" b="1" dirty="0">
              <a:solidFill>
                <a:srgbClr val="FF0000"/>
              </a:solidFill>
              <a:sym typeface="+mn-ea"/>
            </a:endParaRPr>
          </a:p>
          <a:p>
            <a:pPr eaLnBrk="1" hangingPunct="1">
              <a:buNone/>
            </a:pPr>
            <a:r>
              <a:rPr lang="en-US" altLang="zh-CN" sz="6000" b="1" dirty="0">
                <a:solidFill>
                  <a:srgbClr val="FF0000"/>
                </a:solidFill>
                <a:sym typeface="+mn-ea"/>
              </a:rPr>
              <a:t>    </a:t>
            </a:r>
            <a:r>
              <a:rPr lang="zh-CN" altLang="en-US" sz="8000" b="1" dirty="0">
                <a:solidFill>
                  <a:srgbClr val="FF0000"/>
                </a:solidFill>
                <a:sym typeface="+mn-ea"/>
              </a:rPr>
              <a:t>谢谢大家</a:t>
            </a:r>
            <a:r>
              <a:rPr lang="zh-CN" altLang="en-US" sz="8000" b="1" dirty="0">
                <a:solidFill>
                  <a:srgbClr val="FF0000"/>
                </a:solidFill>
                <a:sym typeface="+mn-ea"/>
              </a:rPr>
              <a:t>聆听！</a:t>
            </a:r>
            <a:endParaRPr lang="zh-CN" altLang="en-US" sz="6000" b="1" dirty="0">
              <a:solidFill>
                <a:srgbClr val="FF0000"/>
              </a:solidFill>
              <a:sym typeface="+mn-ea"/>
            </a:endParaRPr>
          </a:p>
          <a:p>
            <a:pPr eaLnBrk="1" hangingPunct="1">
              <a:buNone/>
            </a:pPr>
            <a:endParaRPr lang="zh-CN" altLang="en-US" sz="6000" b="1" dirty="0">
              <a:solidFill>
                <a:srgbClr val="FF0000"/>
              </a:solidFill>
              <a:sym typeface="+mn-ea"/>
            </a:endParaRPr>
          </a:p>
          <a:p>
            <a:pPr eaLnBrk="1" hangingPunct="1">
              <a:buNone/>
            </a:pPr>
            <a:endParaRPr lang="zh-CN" altLang="en-US" sz="6000" b="1" dirty="0">
              <a:solidFill>
                <a:srgbClr val="FF0000"/>
              </a:solidFill>
              <a:sym typeface="+mn-ea"/>
            </a:endParaRPr>
          </a:p>
          <a:p>
            <a:pPr eaLnBrk="1" hangingPunct="1">
              <a:buNone/>
            </a:pPr>
            <a:r>
              <a:rPr lang="en-US" altLang="zh-CN" sz="6000" b="1" dirty="0">
                <a:solidFill>
                  <a:srgbClr val="FF0000"/>
                </a:solidFill>
                <a:sym typeface="+mn-ea"/>
              </a:rPr>
              <a:t>                    </a:t>
            </a:r>
            <a:endParaRPr lang="zh-CN" altLang="en-US" sz="6000" b="1" dirty="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8455"/>
            <a:ext cx="8229600" cy="709295"/>
          </a:xfrm>
        </p:spPr>
        <p:txBody>
          <a:bodyPr/>
          <a:p>
            <a:r>
              <a:rPr lang="zh-CN" altLang="en-US" sz="2800"/>
              <a:t>第二条比赛器材</a:t>
            </a:r>
            <a:endParaRPr lang="zh-CN" altLang="en-US" sz="28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030" y="887095"/>
            <a:ext cx="8899525" cy="5688965"/>
          </a:xfrm>
        </p:spPr>
        <p:txBody>
          <a:bodyPr/>
          <a:p>
            <a:pPr marL="0" indent="0" eaLnBrk="1" hangingPunct="1">
              <a:buNone/>
            </a:pPr>
            <a:r>
              <a:rPr lang="zh-CN" altLang="en-US" sz="2000" b="1" dirty="0">
                <a:solidFill>
                  <a:srgbClr val="7030A0"/>
                </a:solidFill>
                <a:sym typeface="+mn-ea"/>
              </a:rPr>
              <a:t>一、球槌</a:t>
            </a:r>
            <a:endParaRPr lang="zh-CN" altLang="en-US" sz="2000" b="1" dirty="0">
              <a:solidFill>
                <a:srgbClr val="7030A0"/>
              </a:solidFill>
            </a:endParaRPr>
          </a:p>
          <a:p>
            <a:pPr marL="0" indent="0" eaLnBrk="1" hangingPunct="1">
              <a:buNone/>
            </a:pPr>
            <a:r>
              <a:rPr lang="en-US" altLang="zh-CN" sz="2000" b="1" dirty="0">
                <a:sym typeface="+mn-ea"/>
              </a:rPr>
              <a:t>  </a:t>
            </a:r>
            <a:r>
              <a:rPr lang="zh-CN" altLang="en-US" sz="2000" b="1" dirty="0">
                <a:sym typeface="+mn-ea"/>
              </a:rPr>
              <a:t>球槌由槌头和槌柄构成，呈T字形，重量及材质不限。</a:t>
            </a:r>
            <a:endParaRPr lang="zh-CN" altLang="en-US" sz="2000" b="1" dirty="0"/>
          </a:p>
          <a:p>
            <a:pPr marL="0" indent="0" eaLnBrk="1" hangingPunct="1">
              <a:buNone/>
            </a:pPr>
            <a:r>
              <a:rPr lang="en-US" altLang="zh-CN" sz="2000" b="1" dirty="0">
                <a:sym typeface="+mn-ea"/>
              </a:rPr>
              <a:t>  1</a:t>
            </a:r>
            <a:r>
              <a:rPr lang="zh-CN" altLang="en-US" sz="2000" b="1" dirty="0">
                <a:sym typeface="+mn-ea"/>
              </a:rPr>
              <a:t>、槌头长18～24厘米，材质坚硬，其外形不限（尽量采用圆柱体，直径为3.5～5厘米），槌头两端面为击球面。</a:t>
            </a:r>
            <a:endParaRPr lang="zh-CN" altLang="en-US" sz="2000" b="1" dirty="0"/>
          </a:p>
          <a:p>
            <a:pPr marL="0" indent="0" eaLnBrk="1" hangingPunct="1">
              <a:buNone/>
            </a:pPr>
            <a:r>
              <a:rPr lang="en-US" altLang="zh-CN" sz="2000" b="1" dirty="0">
                <a:sym typeface="+mn-ea"/>
              </a:rPr>
              <a:t>  2</a:t>
            </a:r>
            <a:r>
              <a:rPr lang="zh-CN" altLang="en-US" sz="2000" b="1" dirty="0">
                <a:sym typeface="+mn-ea"/>
              </a:rPr>
              <a:t>、槌柄长度不小于50厘米，固定在槌头中间。</a:t>
            </a:r>
            <a:endParaRPr lang="zh-CN" altLang="en-US" sz="2000" b="1" dirty="0"/>
          </a:p>
          <a:p>
            <a:pPr marL="0" indent="0" eaLnBrk="1" hangingPunct="1">
              <a:buNone/>
            </a:pPr>
            <a:r>
              <a:rPr lang="en-US" altLang="zh-CN" sz="2000" b="1" dirty="0">
                <a:sym typeface="+mn-ea"/>
              </a:rPr>
              <a:t>  3</a:t>
            </a:r>
            <a:r>
              <a:rPr lang="zh-CN" altLang="en-US" sz="2000" b="1" dirty="0">
                <a:sym typeface="+mn-ea"/>
              </a:rPr>
              <a:t>、允许使用各种样式的球槌，球槌不得装有任何附加物。</a:t>
            </a:r>
            <a:endParaRPr lang="zh-CN" altLang="en-US" sz="2000" b="1" dirty="0"/>
          </a:p>
          <a:p>
            <a:pPr marL="0" algn="l" eaLnBrk="1" hangingPunct="1">
              <a:buSzTx/>
              <a:buNone/>
            </a:pPr>
            <a:r>
              <a:rPr lang="zh-CN" altLang="en-US" sz="2000" b="1" dirty="0">
                <a:solidFill>
                  <a:srgbClr val="7030A0"/>
                </a:solidFill>
                <a:sym typeface="+mn-ea"/>
              </a:rPr>
              <a:t>二、球</a:t>
            </a:r>
            <a:endParaRPr lang="zh-CN" altLang="en-US" sz="2000" b="1" dirty="0">
              <a:solidFill>
                <a:srgbClr val="7030A0"/>
              </a:solidFill>
            </a:endParaRPr>
          </a:p>
          <a:p>
            <a:pPr marL="0" indent="0" eaLnBrk="1" hangingPunct="1">
              <a:buNone/>
            </a:pPr>
            <a:r>
              <a:rPr lang="en-US" altLang="zh-CN" sz="2000" b="1" dirty="0">
                <a:sym typeface="+mn-ea"/>
              </a:rPr>
              <a:t>  1</a:t>
            </a:r>
            <a:r>
              <a:rPr lang="zh-CN" altLang="en-US" sz="2000" b="1" dirty="0">
                <a:sym typeface="+mn-ea"/>
              </a:rPr>
              <a:t>、比赛用球是由合成树脂制成的圆形球体，球体直径为7.5厘米（±0.7毫米）、重230克（±10克）。</a:t>
            </a:r>
            <a:endParaRPr lang="zh-CN" altLang="en-US" sz="2000" b="1" dirty="0"/>
          </a:p>
          <a:p>
            <a:pPr marL="0" indent="0" eaLnBrk="1" hangingPunct="1">
              <a:buNone/>
            </a:pPr>
            <a:r>
              <a:rPr lang="en-US" altLang="zh-CN" sz="2000" b="1" dirty="0">
                <a:sym typeface="+mn-ea"/>
              </a:rPr>
              <a:t>  2</a:t>
            </a:r>
            <a:r>
              <a:rPr lang="zh-CN" altLang="en-US" sz="2000" b="1" dirty="0">
                <a:sym typeface="+mn-ea"/>
              </a:rPr>
              <a:t>、球分红、白两色，各5个。红底白字球为奇数球，号码为1、3、5、7、9；白底红字球为偶数球，号码为2、4、6、8、10。号码字尺寸为5厘米×5厘米，标示在球面对称的两侧。</a:t>
            </a:r>
            <a:endParaRPr lang="zh-CN" altLang="en-US" sz="2000" b="1" dirty="0"/>
          </a:p>
          <a:p>
            <a:pPr marL="0" algn="l" eaLnBrk="1" hangingPunct="1">
              <a:buSzTx/>
              <a:buNone/>
            </a:pPr>
            <a:r>
              <a:rPr lang="zh-CN" altLang="en-US" sz="2000" b="1" dirty="0">
                <a:solidFill>
                  <a:srgbClr val="7030A0"/>
                </a:solidFill>
                <a:sym typeface="+mn-ea"/>
              </a:rPr>
              <a:t>三、器材的使用</a:t>
            </a:r>
            <a:endParaRPr lang="zh-CN" altLang="en-US" sz="2000" b="1" dirty="0">
              <a:solidFill>
                <a:srgbClr val="7030A0"/>
              </a:solidFill>
            </a:endParaRPr>
          </a:p>
          <a:p>
            <a:pPr eaLnBrk="1" hangingPunct="1"/>
            <a:r>
              <a:rPr lang="zh-CN" altLang="en-US" sz="2000" b="1" dirty="0">
                <a:sym typeface="+mn-ea"/>
              </a:rPr>
              <a:t>全国性门球比赛使用的器材，必须为中国门球协会年度审定的器材。</a:t>
            </a:r>
            <a:endParaRPr lang="zh-CN" altLang="en-US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rgbClr val="FF0000"/>
                </a:solidFill>
              </a:rPr>
              <a:t>第二章</a:t>
            </a:r>
            <a:r>
              <a:rPr lang="en-US" altLang="zh-CN">
                <a:solidFill>
                  <a:srgbClr val="FF0000"/>
                </a:solidFill>
              </a:rPr>
              <a:t>    </a:t>
            </a:r>
            <a:r>
              <a:rPr lang="zh-CN" altLang="en-US">
                <a:solidFill>
                  <a:srgbClr val="FF0000"/>
                </a:solidFill>
              </a:rPr>
              <a:t>球队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71855" y="1235075"/>
            <a:ext cx="7408545" cy="4891405"/>
          </a:xfrm>
        </p:spPr>
        <p:txBody>
          <a:bodyPr/>
          <a:p>
            <a:pPr marL="0" indent="0">
              <a:buNone/>
            </a:pPr>
            <a:r>
              <a:rPr lang="en-US" altLang="zh-CN" b="1" dirty="0">
                <a:sym typeface="+mn-ea"/>
              </a:rPr>
              <a:t>                            </a:t>
            </a:r>
            <a:r>
              <a:rPr lang="en-US" altLang="zh-CN" b="1" dirty="0">
                <a:solidFill>
                  <a:schemeClr val="bg1"/>
                </a:solidFill>
                <a:sym typeface="+mn-ea"/>
              </a:rPr>
              <a:t>  </a:t>
            </a:r>
            <a:r>
              <a:rPr lang="en-US" altLang="zh-CN" sz="2800" b="1" dirty="0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sz="2800" b="1" dirty="0">
                <a:solidFill>
                  <a:schemeClr val="bg1"/>
                </a:solidFill>
                <a:sym typeface="+mn-ea"/>
              </a:rPr>
              <a:t>第三条</a:t>
            </a:r>
            <a:r>
              <a:rPr lang="en-US" altLang="zh-CN" sz="2800" b="1" dirty="0">
                <a:solidFill>
                  <a:schemeClr val="bg1"/>
                </a:solidFill>
                <a:sym typeface="+mn-ea"/>
              </a:rPr>
              <a:t>    </a:t>
            </a:r>
            <a:r>
              <a:rPr lang="zh-CN" altLang="en-US" sz="2800" b="1" dirty="0">
                <a:solidFill>
                  <a:schemeClr val="bg1"/>
                </a:solidFill>
                <a:sym typeface="+mn-ea"/>
              </a:rPr>
              <a:t>球队的组成</a:t>
            </a:r>
            <a:endParaRPr lang="zh-CN" altLang="en-US" sz="2800" b="1" dirty="0">
              <a:sym typeface="+mn-ea"/>
            </a:endParaRPr>
          </a:p>
          <a:p>
            <a:pPr marL="0" indent="0">
              <a:buNone/>
            </a:pPr>
            <a:endParaRPr lang="zh-CN" altLang="en-US" b="1" dirty="0">
              <a:sym typeface="+mn-ea"/>
            </a:endParaRPr>
          </a:p>
          <a:p>
            <a:pPr marL="0" indent="0">
              <a:buNone/>
            </a:pPr>
            <a:r>
              <a:rPr lang="zh-CN" altLang="en-US" b="1" dirty="0">
                <a:sym typeface="+mn-ea"/>
              </a:rPr>
              <a:t> </a:t>
            </a:r>
            <a:r>
              <a:rPr lang="en-US" altLang="zh-CN" b="1" dirty="0">
                <a:sym typeface="+mn-ea"/>
              </a:rPr>
              <a:t> </a:t>
            </a:r>
            <a:r>
              <a:rPr lang="zh-CN" altLang="en-US" b="1" dirty="0">
                <a:sym typeface="+mn-ea"/>
              </a:rPr>
              <a:t>每支球队由</a:t>
            </a:r>
            <a:r>
              <a:rPr lang="en-US" altLang="zh-CN" b="1" dirty="0">
                <a:sym typeface="+mn-ea"/>
              </a:rPr>
              <a:t>1</a:t>
            </a:r>
            <a:r>
              <a:rPr lang="zh-CN" altLang="en-US" b="1" dirty="0">
                <a:sym typeface="+mn-ea"/>
              </a:rPr>
              <a:t>名领队、</a:t>
            </a:r>
            <a:r>
              <a:rPr lang="en-US" altLang="zh-CN" b="1" dirty="0">
                <a:sym typeface="+mn-ea"/>
              </a:rPr>
              <a:t>1</a:t>
            </a:r>
            <a:r>
              <a:rPr lang="zh-CN" altLang="en-US" b="1" dirty="0">
                <a:sym typeface="+mn-ea"/>
              </a:rPr>
              <a:t>名教练员和5～8名队员组成</a:t>
            </a:r>
            <a:r>
              <a:rPr lang="en-US" altLang="zh-CN" b="1" dirty="0">
                <a:sym typeface="+mn-ea"/>
              </a:rPr>
              <a:t>[</a:t>
            </a:r>
            <a:r>
              <a:rPr lang="zh-CN" altLang="en-US" b="1" dirty="0">
                <a:sym typeface="+mn-ea"/>
              </a:rPr>
              <a:t>其中含5名上场队员</a:t>
            </a:r>
            <a:r>
              <a:rPr lang="en-US" altLang="zh-CN" b="1" dirty="0">
                <a:sym typeface="+mn-ea"/>
              </a:rPr>
              <a:t>(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设1名队长</a:t>
            </a:r>
            <a:r>
              <a:rPr lang="en-US" altLang="zh-CN" b="1" dirty="0">
                <a:sym typeface="+mn-ea"/>
              </a:rPr>
              <a:t>)</a:t>
            </a:r>
            <a:r>
              <a:rPr lang="zh-CN" altLang="en-US" b="1" dirty="0">
                <a:sym typeface="+mn-ea"/>
              </a:rPr>
              <a:t>和最多3名替补队员</a:t>
            </a:r>
            <a:r>
              <a:rPr lang="en-US" altLang="zh-CN" b="1" dirty="0">
                <a:sym typeface="+mn-ea"/>
              </a:rPr>
              <a:t>]</a:t>
            </a:r>
            <a:r>
              <a:rPr lang="zh-CN" altLang="en-US" b="1" dirty="0">
                <a:sym typeface="+mn-ea"/>
              </a:rPr>
              <a:t>。</a:t>
            </a:r>
            <a:r>
              <a:rPr lang="zh-CN" altLang="en-US" b="1" dirty="0">
                <a:sym typeface="+mn-ea"/>
              </a:rPr>
              <a:t>若领队、教练员兼任队员，应包含在队员名额内）。</a:t>
            </a:r>
            <a:endParaRPr lang="zh-CN" altLang="en-US" b="1" dirty="0"/>
          </a:p>
          <a:p>
            <a:pPr eaLnBrk="1" hangingPunct="1">
              <a:buNone/>
            </a:pP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2800">
                <a:solidFill>
                  <a:schemeClr val="bg1"/>
                </a:solidFill>
              </a:rPr>
              <a:t>第四条</a:t>
            </a:r>
            <a:r>
              <a:rPr lang="en-US" altLang="zh-CN" sz="2800">
                <a:solidFill>
                  <a:schemeClr val="bg1"/>
                </a:solidFill>
              </a:rPr>
              <a:t> </a:t>
            </a:r>
            <a:r>
              <a:rPr lang="zh-CN" altLang="en-US" sz="2800">
                <a:solidFill>
                  <a:schemeClr val="bg1"/>
                </a:solidFill>
              </a:rPr>
              <a:t>教练员和队长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5415" y="1339215"/>
            <a:ext cx="8884285" cy="5395595"/>
          </a:xfrm>
        </p:spPr>
        <p:txBody>
          <a:bodyPr/>
          <a:p>
            <a:pPr eaLnBrk="1" hangingPunct="1">
              <a:buNone/>
            </a:pPr>
            <a:r>
              <a:rPr lang="zh-CN" altLang="en-US" b="1" dirty="0">
                <a:solidFill>
                  <a:srgbClr val="7030A0"/>
                </a:solidFill>
                <a:sym typeface="+mn-ea"/>
              </a:rPr>
              <a:t>一、教练员的职责</a:t>
            </a:r>
            <a:endParaRPr lang="zh-CN" altLang="en-US" b="1" dirty="0">
              <a:solidFill>
                <a:srgbClr val="7030A0"/>
              </a:solidFill>
            </a:endParaRPr>
          </a:p>
          <a:p>
            <a:pPr eaLnBrk="1" hangingPunct="1">
              <a:buNone/>
            </a:pPr>
            <a:r>
              <a:rPr lang="en-US" altLang="zh-CN" b="1" dirty="0">
                <a:sym typeface="+mn-ea"/>
              </a:rPr>
              <a:t>1</a:t>
            </a:r>
            <a:r>
              <a:rPr lang="zh-CN" altLang="en-US" b="1" dirty="0">
                <a:sym typeface="+mn-ea"/>
              </a:rPr>
              <a:t>、统领全队，并对全队的言行负责。</a:t>
            </a:r>
            <a:endParaRPr lang="zh-CN" altLang="en-US" b="1" dirty="0"/>
          </a:p>
          <a:p>
            <a:pPr eaLnBrk="1" hangingPunct="1">
              <a:buNone/>
            </a:pPr>
            <a:r>
              <a:rPr lang="en-US" altLang="zh-CN" b="1" dirty="0">
                <a:sym typeface="+mn-ea"/>
              </a:rPr>
              <a:t>2</a:t>
            </a:r>
            <a:r>
              <a:rPr lang="zh-CN" altLang="en-US" b="1" dirty="0">
                <a:sym typeface="+mn-ea"/>
              </a:rPr>
              <a:t>、比赛中担任指挥，或指定本队</a:t>
            </a:r>
            <a:r>
              <a:rPr lang="en-US" altLang="zh-CN" b="1" dirty="0">
                <a:sym typeface="+mn-ea"/>
              </a:rPr>
              <a:t>1</a:t>
            </a:r>
            <a:r>
              <a:rPr lang="zh-CN" altLang="en-US" b="1" dirty="0">
                <a:sym typeface="+mn-ea"/>
              </a:rPr>
              <a:t>名队员代行指挥。</a:t>
            </a:r>
            <a:endParaRPr lang="zh-CN" altLang="en-US" b="1" dirty="0"/>
          </a:p>
          <a:p>
            <a:pPr eaLnBrk="1" hangingPunct="1">
              <a:buNone/>
            </a:pPr>
            <a:r>
              <a:rPr lang="en-US" altLang="zh-CN" b="1" dirty="0">
                <a:sym typeface="+mn-ea"/>
              </a:rPr>
              <a:t>3</a:t>
            </a:r>
            <a:r>
              <a:rPr lang="zh-CN" altLang="en-US" b="1" dirty="0">
                <a:sym typeface="+mn-ea"/>
              </a:rPr>
              <a:t>、队长缺席时指定</a:t>
            </a:r>
            <a:r>
              <a:rPr lang="en-US" altLang="zh-CN" b="1" dirty="0">
                <a:sym typeface="+mn-ea"/>
              </a:rPr>
              <a:t>1</a:t>
            </a:r>
            <a:r>
              <a:rPr lang="zh-CN" altLang="en-US" b="1" dirty="0">
                <a:sym typeface="+mn-ea"/>
              </a:rPr>
              <a:t>名队员代理队长，并报告执场裁判。</a:t>
            </a:r>
            <a:endParaRPr lang="zh-CN" altLang="en-US" b="1" dirty="0"/>
          </a:p>
          <a:p>
            <a:pPr eaLnBrk="1" hangingPunct="1">
              <a:buNone/>
            </a:pPr>
            <a:r>
              <a:rPr lang="en-US" altLang="zh-CN" b="1" dirty="0">
                <a:solidFill>
                  <a:srgbClr val="FF0000"/>
                </a:solidFill>
                <a:sym typeface="+mn-ea"/>
              </a:rPr>
              <a:t>4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、申请替换队员、申请缺员比赛。</a:t>
            </a:r>
            <a:endParaRPr lang="zh-CN" altLang="en-US" b="1" dirty="0">
              <a:solidFill>
                <a:srgbClr val="FF0000"/>
              </a:solidFill>
              <a:sym typeface="+mn-ea"/>
            </a:endParaRPr>
          </a:p>
          <a:p>
            <a:pPr algn="l" eaLnBrk="1" hangingPunct="1">
              <a:buSzTx/>
              <a:buNone/>
            </a:pPr>
            <a:r>
              <a:rPr lang="zh-CN" altLang="en-US" b="1" dirty="0">
                <a:solidFill>
                  <a:srgbClr val="7030A0"/>
                </a:solidFill>
                <a:sym typeface="+mn-ea"/>
              </a:rPr>
              <a:t>二、队长的职责</a:t>
            </a:r>
            <a:endParaRPr lang="zh-CN" altLang="en-US" b="1" dirty="0">
              <a:solidFill>
                <a:srgbClr val="7030A0"/>
              </a:solidFill>
            </a:endParaRPr>
          </a:p>
          <a:p>
            <a:pPr eaLnBrk="1" hangingPunct="1">
              <a:buNone/>
            </a:pPr>
            <a:r>
              <a:rPr lang="en-US" altLang="zh-CN" b="1" dirty="0">
                <a:sym typeface="+mn-ea"/>
              </a:rPr>
              <a:t>1</a:t>
            </a:r>
            <a:r>
              <a:rPr lang="zh-CN" altLang="en-US" b="1" dirty="0">
                <a:sym typeface="+mn-ea"/>
              </a:rPr>
              <a:t>、代表本队。</a:t>
            </a:r>
            <a:endParaRPr lang="zh-CN" altLang="en-US" b="1" dirty="0"/>
          </a:p>
          <a:p>
            <a:pPr eaLnBrk="1" hangingPunct="1">
              <a:buNone/>
            </a:pPr>
            <a:r>
              <a:rPr lang="en-US" altLang="zh-CN" b="1" dirty="0">
                <a:sym typeface="+mn-ea"/>
              </a:rPr>
              <a:t>2</a:t>
            </a:r>
            <a:r>
              <a:rPr lang="zh-CN" altLang="en-US" b="1" dirty="0">
                <a:sym typeface="+mn-ea"/>
              </a:rPr>
              <a:t>、选择先攻、后攻。</a:t>
            </a:r>
            <a:endParaRPr lang="zh-CN" altLang="en-US" b="1" dirty="0"/>
          </a:p>
          <a:p>
            <a:pPr eaLnBrk="1" hangingPunct="1">
              <a:buNone/>
            </a:pPr>
            <a:r>
              <a:rPr lang="en-US" altLang="zh-CN" b="1" dirty="0">
                <a:sym typeface="+mn-ea"/>
              </a:rPr>
              <a:t>3</a:t>
            </a:r>
            <a:r>
              <a:rPr lang="zh-CN" altLang="en-US" b="1" dirty="0">
                <a:sym typeface="+mn-ea"/>
              </a:rPr>
              <a:t>、提交击球顺序名单。</a:t>
            </a:r>
            <a:endParaRPr lang="zh-CN" altLang="en-US" b="1" dirty="0"/>
          </a:p>
          <a:p>
            <a:pPr eaLnBrk="1" hangingPunct="1">
              <a:buNone/>
            </a:pPr>
            <a:r>
              <a:rPr lang="en-US" altLang="zh-CN" b="1" dirty="0">
                <a:sym typeface="+mn-ea"/>
              </a:rPr>
              <a:t>4</a:t>
            </a:r>
            <a:r>
              <a:rPr lang="zh-CN" altLang="en-US" b="1" dirty="0">
                <a:sym typeface="+mn-ea"/>
              </a:rPr>
              <a:t>、申请替换队员、申请缺员比赛。</a:t>
            </a:r>
            <a:endParaRPr lang="zh-CN" altLang="en-US" b="1" dirty="0"/>
          </a:p>
          <a:p>
            <a:pPr eaLnBrk="1" hangingPunct="1">
              <a:buNone/>
            </a:pPr>
            <a:r>
              <a:rPr lang="en-US" altLang="zh-CN" b="1" dirty="0">
                <a:sym typeface="+mn-ea"/>
              </a:rPr>
              <a:t>5</a:t>
            </a:r>
            <a:r>
              <a:rPr lang="zh-CN" altLang="en-US" b="1" dirty="0">
                <a:sym typeface="+mn-ea"/>
              </a:rPr>
              <a:t>、比赛结束后代表本队在成绩记录表上签名。</a:t>
            </a:r>
            <a:endParaRPr lang="zh-CN" altLang="en-US" b="1" dirty="0"/>
          </a:p>
          <a:p>
            <a:pPr eaLnBrk="1" hangingPunct="1">
              <a:buNone/>
            </a:pPr>
            <a:r>
              <a:rPr lang="en-US" altLang="zh-CN" b="1" dirty="0">
                <a:sym typeface="+mn-ea"/>
              </a:rPr>
              <a:t>6</a:t>
            </a:r>
            <a:r>
              <a:rPr lang="zh-CN" altLang="en-US" b="1" dirty="0">
                <a:sym typeface="+mn-ea"/>
              </a:rPr>
              <a:t>、当教练员不在场时，代行其职。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7470" y="324485"/>
            <a:ext cx="8972550" cy="6390005"/>
          </a:xfrm>
        </p:spPr>
        <p:txBody>
          <a:bodyPr/>
          <a:p>
            <a:pPr algn="l" eaLnBrk="1" hangingPunct="1">
              <a:lnSpc>
                <a:spcPct val="100000"/>
              </a:lnSpc>
              <a:buSzTx/>
              <a:buNone/>
            </a:pPr>
            <a:r>
              <a:rPr lang="en-US" altLang="zh-CN" sz="2400" b="1" dirty="0">
                <a:solidFill>
                  <a:srgbClr val="7030A0"/>
                </a:solidFill>
                <a:sym typeface="+mn-ea"/>
              </a:rPr>
              <a:t>  </a:t>
            </a:r>
            <a:r>
              <a:rPr lang="zh-CN" altLang="en-US" sz="2400" b="1" dirty="0">
                <a:solidFill>
                  <a:srgbClr val="7030A0"/>
                </a:solidFill>
                <a:sym typeface="+mn-ea"/>
              </a:rPr>
              <a:t>三、赛场询问</a:t>
            </a:r>
            <a:endParaRPr lang="zh-CN" altLang="en-US" sz="2400" b="1" dirty="0">
              <a:solidFill>
                <a:srgbClr val="7030A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 队长或教练员对判罚结果有疑问时可向裁判员提出询问，但询问必须按照如下要求进行：</a:t>
            </a:r>
            <a:endParaRPr lang="en-US" altLang="zh-CN" sz="2000" dirty="0"/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 1</a:t>
            </a:r>
            <a:r>
              <a:rPr lang="zh-CN" altLang="en-US" sz="2000" dirty="0">
                <a:sym typeface="+mn-ea"/>
              </a:rPr>
              <a:t>、</a:t>
            </a:r>
            <a:r>
              <a:rPr lang="en-US" altLang="zh-CN" sz="2000" dirty="0">
                <a:sym typeface="+mn-ea"/>
              </a:rPr>
              <a:t>只允许队长或教练员其中的一人提出询问，不能同时或分别询问同样的问题。</a:t>
            </a:r>
            <a:endParaRPr lang="en-US" altLang="zh-CN" sz="2000" dirty="0"/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2</a:t>
            </a:r>
            <a:r>
              <a:rPr lang="zh-CN" altLang="en-US" sz="2000" dirty="0">
                <a:sym typeface="+mn-ea"/>
              </a:rPr>
              <a:t>、</a:t>
            </a:r>
            <a:r>
              <a:rPr lang="en-US" altLang="zh-CN" sz="2000" dirty="0">
                <a:sym typeface="+mn-ea"/>
              </a:rPr>
              <a:t>询问只限于事发的当时，询问的内容要准确，用语要文明</a:t>
            </a:r>
            <a:r>
              <a:rPr lang="zh-CN" altLang="en-US" sz="2000" dirty="0">
                <a:sym typeface="+mn-ea"/>
              </a:rPr>
              <a:t>，</a:t>
            </a:r>
            <a:r>
              <a:rPr lang="en-US" altLang="zh-CN" sz="2000" dirty="0">
                <a:sym typeface="+mn-ea"/>
              </a:rPr>
              <a:t>裁判员解答后，不得追问。</a:t>
            </a:r>
            <a:endParaRPr lang="en-US" altLang="zh-CN" sz="2000" dirty="0"/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 3</a:t>
            </a:r>
            <a:r>
              <a:rPr lang="zh-CN" altLang="en-US" sz="2000" dirty="0">
                <a:sym typeface="+mn-ea"/>
              </a:rPr>
              <a:t>、询问只限于对判罚结果有疑义，对场上作出的认定事项不得进行询问</a:t>
            </a:r>
            <a:r>
              <a:rPr lang="en-US" altLang="zh-CN" sz="2000" dirty="0">
                <a:sym typeface="+mn-ea"/>
              </a:rPr>
              <a:t>。</a:t>
            </a:r>
            <a:endParaRPr lang="en-US" altLang="zh-CN" sz="20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 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说明：</a:t>
            </a:r>
            <a:r>
              <a:rPr lang="zh-CN" altLang="en-US" sz="2000" dirty="0">
                <a:sym typeface="+mn-ea"/>
              </a:rPr>
              <a:t>认定事项为：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球是否停稳、出界、得分、撞击、以及对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10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秒钟及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10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厘米的判定。</a:t>
            </a:r>
            <a:endParaRPr lang="en-US" altLang="zh-CN" sz="2000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400" b="1" dirty="0">
                <a:solidFill>
                  <a:srgbClr val="7030A0"/>
                </a:solidFill>
                <a:sym typeface="+mn-ea"/>
              </a:rPr>
              <a:t>四、服装</a:t>
            </a:r>
            <a:endParaRPr lang="zh-CN" altLang="en-US" sz="2400" b="1" dirty="0">
              <a:solidFill>
                <a:srgbClr val="7030A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 1</a:t>
            </a:r>
            <a:r>
              <a:rPr lang="zh-CN" altLang="en-US" sz="2000" dirty="0">
                <a:sym typeface="+mn-ea"/>
              </a:rPr>
              <a:t>、</a:t>
            </a:r>
            <a:r>
              <a:rPr lang="en-US" altLang="zh-CN" sz="2000" dirty="0">
                <a:sym typeface="+mn-ea"/>
              </a:rPr>
              <a:t>同队人员着装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须</a:t>
            </a:r>
            <a:r>
              <a:rPr lang="en-US" altLang="zh-CN" sz="2000" dirty="0">
                <a:sym typeface="+mn-ea"/>
              </a:rPr>
              <a:t>统一，穿平底运动鞋</a:t>
            </a:r>
            <a:r>
              <a:rPr lang="zh-CN" altLang="en-US" sz="2000" dirty="0">
                <a:sym typeface="+mn-ea"/>
              </a:rPr>
              <a:t>（鞋体不得有附加物）</a:t>
            </a:r>
            <a:r>
              <a:rPr lang="en-US" altLang="zh-CN" sz="2000" dirty="0">
                <a:sym typeface="+mn-ea"/>
              </a:rPr>
              <a:t>。</a:t>
            </a:r>
            <a:endParaRPr lang="en-US" altLang="zh-CN" sz="2000" dirty="0"/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 2</a:t>
            </a:r>
            <a:r>
              <a:rPr lang="zh-CN" altLang="en-US" sz="2000" dirty="0">
                <a:sym typeface="+mn-ea"/>
              </a:rPr>
              <a:t>、</a:t>
            </a:r>
            <a:r>
              <a:rPr lang="en-US" altLang="zh-CN" sz="2000" dirty="0">
                <a:sym typeface="+mn-ea"/>
              </a:rPr>
              <a:t>上场队员不得佩带任何可能妨碍比赛的附属物。</a:t>
            </a:r>
            <a:endParaRPr lang="en-US" altLang="zh-CN" sz="2000" dirty="0"/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3</a:t>
            </a:r>
            <a:r>
              <a:rPr lang="zh-CN" altLang="en-US" sz="2000" dirty="0">
                <a:sym typeface="+mn-ea"/>
              </a:rPr>
              <a:t>、</a:t>
            </a:r>
            <a:r>
              <a:rPr lang="en-US" altLang="zh-CN" sz="2000" dirty="0">
                <a:sym typeface="+mn-ea"/>
              </a:rPr>
              <a:t>上场队员胸前必须佩戴号码标</a:t>
            </a:r>
            <a:r>
              <a:rPr lang="zh-CN" altLang="en-US" sz="2000" dirty="0">
                <a:sym typeface="+mn-ea"/>
              </a:rPr>
              <a:t>识</a:t>
            </a:r>
            <a:r>
              <a:rPr lang="en-US" altLang="zh-CN" sz="2000" dirty="0">
                <a:sym typeface="+mn-ea"/>
              </a:rPr>
              <a:t>，号码标</a:t>
            </a:r>
            <a:r>
              <a:rPr lang="zh-CN" altLang="en-US" sz="2000" dirty="0">
                <a:sym typeface="+mn-ea"/>
              </a:rPr>
              <a:t>识</a:t>
            </a:r>
            <a:r>
              <a:rPr lang="en-US" altLang="zh-CN" sz="2000" dirty="0">
                <a:sym typeface="+mn-ea"/>
              </a:rPr>
              <a:t>不得小于10</a:t>
            </a:r>
            <a:r>
              <a:rPr lang="zh-CN" altLang="en-US" sz="2000" dirty="0">
                <a:sym typeface="+mn-ea"/>
              </a:rPr>
              <a:t>厘米</a:t>
            </a:r>
            <a:r>
              <a:rPr lang="en-US" altLang="zh-CN" sz="2000" dirty="0">
                <a:sym typeface="+mn-ea"/>
              </a:rPr>
              <a:t>×10厘米，颜色、字体不限。</a:t>
            </a:r>
            <a:endParaRPr lang="en-US" altLang="zh-CN" sz="2000" dirty="0"/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4</a:t>
            </a:r>
            <a:r>
              <a:rPr lang="zh-CN" altLang="en-US" sz="2000" dirty="0">
                <a:sym typeface="+mn-ea"/>
              </a:rPr>
              <a:t>、</a:t>
            </a:r>
            <a:r>
              <a:rPr lang="en-US" altLang="zh-CN" sz="2000" dirty="0">
                <a:sym typeface="+mn-ea"/>
              </a:rPr>
              <a:t>队长和教练员须在上臂佩戴身份标识或徽章。</a:t>
            </a:r>
            <a:endParaRPr lang="en-US" altLang="zh-CN" sz="2000" dirty="0"/>
          </a:p>
          <a:p>
            <a:pPr algn="l" eaLnBrk="1" hangingPunct="1">
              <a:lnSpc>
                <a:spcPct val="80000"/>
              </a:lnSpc>
              <a:buSzTx/>
              <a:buNone/>
            </a:pPr>
            <a:r>
              <a:rPr lang="zh-CN" altLang="en-US" sz="2400" b="1" dirty="0">
                <a:solidFill>
                  <a:srgbClr val="7030A0"/>
                </a:solidFill>
                <a:sym typeface="+mn-ea"/>
              </a:rPr>
              <a:t> 五、教练员和队员的基本守则</a:t>
            </a:r>
            <a:endParaRPr lang="zh-CN" altLang="en-US" sz="2400" b="1" dirty="0">
              <a:solidFill>
                <a:srgbClr val="7030A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 1</a:t>
            </a:r>
            <a:r>
              <a:rPr lang="zh-CN" altLang="en-US" sz="2000" dirty="0">
                <a:sym typeface="+mn-ea"/>
              </a:rPr>
              <a:t>、</a:t>
            </a:r>
            <a:r>
              <a:rPr lang="en-US" altLang="zh-CN" sz="2000" dirty="0">
                <a:sym typeface="+mn-ea"/>
              </a:rPr>
              <a:t>遵守门球竞赛规则。</a:t>
            </a:r>
            <a:endParaRPr lang="en-US" altLang="zh-CN" sz="2000" dirty="0"/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 2</a:t>
            </a:r>
            <a:r>
              <a:rPr lang="zh-CN" altLang="en-US" sz="2000" dirty="0">
                <a:sym typeface="+mn-ea"/>
              </a:rPr>
              <a:t>、</a:t>
            </a:r>
            <a:r>
              <a:rPr lang="en-US" altLang="zh-CN" sz="2000" dirty="0">
                <a:sym typeface="+mn-ea"/>
              </a:rPr>
              <a:t>本着公平竞赛的原则对待对手，尊重队友及观众，文明参赛，友好交流</a:t>
            </a:r>
            <a:r>
              <a:rPr lang="zh-CN" altLang="en-US" sz="2000" dirty="0">
                <a:sym typeface="+mn-ea"/>
              </a:rPr>
              <a:t>。</a:t>
            </a:r>
            <a:endParaRPr lang="en-US" altLang="zh-CN" sz="2000" dirty="0"/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 3</a:t>
            </a:r>
            <a:r>
              <a:rPr lang="zh-CN" altLang="en-US" sz="2000" dirty="0">
                <a:sym typeface="+mn-ea"/>
              </a:rPr>
              <a:t>、</a:t>
            </a:r>
            <a:r>
              <a:rPr lang="en-US" altLang="zh-CN" sz="2000" dirty="0">
                <a:sym typeface="+mn-ea"/>
              </a:rPr>
              <a:t>服从裁判员的判罚。</a:t>
            </a:r>
            <a:endParaRPr lang="en-US" altLang="zh-CN" sz="2000" dirty="0"/>
          </a:p>
          <a:p>
            <a:pPr eaLnBrk="1" hangingPunct="1">
              <a:lnSpc>
                <a:spcPct val="80000"/>
              </a:lnSpc>
              <a:buNone/>
            </a:pPr>
            <a:r>
              <a:rPr lang="en-US" altLang="zh-CN" sz="2000" dirty="0">
                <a:sym typeface="+mn-ea"/>
              </a:rPr>
              <a:t>  4</a:t>
            </a:r>
            <a:r>
              <a:rPr lang="zh-CN" altLang="en-US" sz="2000" dirty="0">
                <a:sym typeface="+mn-ea"/>
              </a:rPr>
              <a:t>、</a:t>
            </a:r>
            <a:r>
              <a:rPr lang="en-US" altLang="zh-CN" sz="2000" dirty="0">
                <a:sym typeface="+mn-ea"/>
              </a:rPr>
              <a:t>杜绝</a:t>
            </a:r>
            <a:r>
              <a:rPr lang="zh-CN" altLang="en-US" sz="2000" dirty="0">
                <a:sym typeface="+mn-ea"/>
              </a:rPr>
              <a:t>违反体育道德的</a:t>
            </a:r>
            <a:r>
              <a:rPr lang="en-US" altLang="zh-CN" sz="2000" dirty="0">
                <a:sym typeface="+mn-ea"/>
              </a:rPr>
              <a:t>行为</a:t>
            </a:r>
            <a:r>
              <a:rPr lang="zh-CN" altLang="en-US" sz="2000" dirty="0">
                <a:sym typeface="+mn-ea"/>
              </a:rPr>
              <a:t>。</a:t>
            </a:r>
            <a:endParaRPr lang="en-US" altLang="zh-CN" sz="2000" dirty="0"/>
          </a:p>
          <a:p>
            <a:endParaRPr lang="zh-CN" altLang="en-US"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3600">
                <a:solidFill>
                  <a:srgbClr val="FF0000"/>
                </a:solidFill>
              </a:rPr>
              <a:t>第三章</a:t>
            </a:r>
            <a:r>
              <a:rPr lang="en-US" altLang="zh-CN" sz="3600">
                <a:solidFill>
                  <a:srgbClr val="FF0000"/>
                </a:solidFill>
              </a:rPr>
              <a:t> </a:t>
            </a:r>
            <a:r>
              <a:rPr lang="zh-CN" altLang="en-US" sz="3600">
                <a:solidFill>
                  <a:srgbClr val="FF0000"/>
                </a:solidFill>
              </a:rPr>
              <a:t>比赛准备</a:t>
            </a:r>
            <a:br>
              <a:rPr lang="zh-CN" altLang="en-US"/>
            </a:br>
            <a:r>
              <a:rPr lang="zh-CN" altLang="en-US" sz="2800"/>
              <a:t>第五条</a:t>
            </a:r>
            <a:r>
              <a:rPr lang="en-US" altLang="zh-CN" sz="2800"/>
              <a:t> </a:t>
            </a:r>
            <a:r>
              <a:rPr lang="zh-CN" altLang="en-US" sz="2800"/>
              <a:t>比赛准备</a:t>
            </a:r>
            <a:endParaRPr lang="zh-CN" altLang="en-US" sz="28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66850"/>
            <a:ext cx="7823200" cy="4821555"/>
          </a:xfrm>
        </p:spPr>
        <p:txBody>
          <a:bodyPr/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dirty="0">
                <a:solidFill>
                  <a:srgbClr val="7030A0"/>
                </a:solidFill>
                <a:sym typeface="+mn-ea"/>
              </a:rPr>
              <a:t>一、选攻</a:t>
            </a:r>
            <a:endParaRPr lang="zh-CN" altLang="en-US" dirty="0">
              <a:solidFill>
                <a:srgbClr val="7030A0"/>
              </a:solidFill>
            </a:endParaRPr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  </a:t>
            </a:r>
            <a:r>
              <a:rPr lang="zh-CN" altLang="en-US" dirty="0">
                <a:sym typeface="+mn-ea"/>
              </a:rPr>
              <a:t>赛前，由主裁判员召集双方队长以“掷币”方式确定进攻顺序，猜中方优先选择先攻或后攻。</a:t>
            </a:r>
            <a:endParaRPr lang="zh-CN" altLang="en-US" dirty="0"/>
          </a:p>
          <a:p>
            <a:pPr marL="0" algn="l" eaLnBrk="1" latinLnBrk="0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zh-CN" altLang="en-US" dirty="0">
                <a:solidFill>
                  <a:srgbClr val="7030A0"/>
                </a:solidFill>
                <a:sym typeface="+mn-ea"/>
              </a:rPr>
              <a:t>二、击球顺序名单</a:t>
            </a:r>
            <a:endParaRPr lang="zh-CN" altLang="en-US" dirty="0">
              <a:solidFill>
                <a:srgbClr val="7030A0"/>
              </a:solidFill>
            </a:endParaRPr>
          </a:p>
          <a:p>
            <a:pPr marL="0" indent="0" eaLnBrk="1" latinLnBrk="0" hangingPunct="1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dirty="0">
                <a:sym typeface="+mn-ea"/>
              </a:rPr>
              <a:t>   </a:t>
            </a:r>
            <a:r>
              <a:rPr lang="zh-CN" altLang="en-US" dirty="0">
                <a:sym typeface="+mn-ea"/>
              </a:rPr>
              <a:t>选攻后，双方队长应向主裁判员提交击球顺序名单（包括队名、上场队员、替补队员，以及队长、教练员）。</a:t>
            </a:r>
            <a:endParaRPr lang="zh-CN" altLang="en-US" dirty="0"/>
          </a:p>
          <a:p>
            <a:pPr marL="0" algn="l" eaLnBrk="1" latinLnBrk="0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zh-CN" altLang="en-US" dirty="0">
                <a:solidFill>
                  <a:srgbClr val="7030A0"/>
                </a:solidFill>
                <a:sym typeface="+mn-ea"/>
              </a:rPr>
              <a:t>三、赛前检查</a:t>
            </a:r>
            <a:endParaRPr lang="zh-CN" altLang="en-US" dirty="0">
              <a:solidFill>
                <a:srgbClr val="7030A0"/>
              </a:solidFill>
              <a:sym typeface="+mn-ea"/>
            </a:endParaRPr>
          </a:p>
          <a:p>
            <a:pPr marL="0" algn="l" eaLnBrk="1" latinLnBrk="0" hangingPunct="1">
              <a:lnSpc>
                <a:spcPts val="3080"/>
              </a:lnSpc>
              <a:spcBef>
                <a:spcPts val="0"/>
              </a:spcBef>
              <a:buSzTx/>
              <a:buNone/>
            </a:pPr>
            <a:r>
              <a:rPr lang="zh-CN" altLang="en-US" dirty="0">
                <a:solidFill>
                  <a:srgbClr val="7030A0"/>
                </a:solidFill>
                <a:sym typeface="+mn-ea"/>
              </a:rPr>
              <a:t> </a:t>
            </a:r>
            <a:r>
              <a:rPr lang="en-US" altLang="zh-CN" dirty="0">
                <a:solidFill>
                  <a:srgbClr val="7030A0"/>
                </a:solidFill>
                <a:sym typeface="+mn-ea"/>
              </a:rPr>
              <a:t> </a:t>
            </a:r>
            <a:r>
              <a:rPr lang="zh-CN" altLang="en-US" dirty="0">
                <a:sym typeface="+mn-ea"/>
              </a:rPr>
              <a:t>裁判员根据双方提交的击球顺序名单，核实上场队员、替补队员，以及队长、教练员，并检查球槌和着装。</a:t>
            </a:r>
            <a:endParaRPr lang="zh-CN" altLang="en-US" dirty="0"/>
          </a:p>
          <a:p>
            <a:pPr latinLnBrk="0">
              <a:lnSpc>
                <a:spcPts val="3080"/>
              </a:lnSpc>
              <a:spcBef>
                <a:spcPts val="0"/>
              </a:spcBef>
            </a:pP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波形">
  <a:themeElements>
    <a:clrScheme name="波形 1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FFFFFF"/>
      </a:accent3>
      <a:accent4>
        <a:srgbClr val="000000"/>
      </a:accent4>
      <a:accent5>
        <a:srgbClr val="ADD7FE"/>
      </a:accent5>
      <a:accent6>
        <a:srgbClr val="3E77BF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华文新魏"/>
        <a:cs typeface=""/>
      </a:majorFont>
      <a:minorFont>
        <a:latin typeface="Candara"/>
        <a:ea typeface="华文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波形 1">
        <a:dk1>
          <a:srgbClr val="000000"/>
        </a:dk1>
        <a:lt1>
          <a:srgbClr val="FFFFFF"/>
        </a:lt1>
        <a:dk2>
          <a:srgbClr val="073E87"/>
        </a:dk2>
        <a:lt2>
          <a:srgbClr val="C6E7FC"/>
        </a:lt2>
        <a:accent1>
          <a:srgbClr val="31B6FD"/>
        </a:accent1>
        <a:accent2>
          <a:srgbClr val="4584D3"/>
        </a:accent2>
        <a:accent3>
          <a:srgbClr val="FFFFFF"/>
        </a:accent3>
        <a:accent4>
          <a:srgbClr val="000000"/>
        </a:accent4>
        <a:accent5>
          <a:srgbClr val="ADD7FE"/>
        </a:accent5>
        <a:accent6>
          <a:srgbClr val="3E77BF"/>
        </a:accent6>
        <a:hlink>
          <a:srgbClr val="0080FF"/>
        </a:hlink>
        <a:folHlink>
          <a:srgbClr val="5EAE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波形">
  <a:themeElements>
    <a:clrScheme name="3_波形 1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FFFFFF"/>
      </a:accent3>
      <a:accent4>
        <a:srgbClr val="000000"/>
      </a:accent4>
      <a:accent5>
        <a:srgbClr val="ADD7FE"/>
      </a:accent5>
      <a:accent6>
        <a:srgbClr val="3E77BF"/>
      </a:accent6>
      <a:hlink>
        <a:srgbClr val="0080FF"/>
      </a:hlink>
      <a:folHlink>
        <a:srgbClr val="5EAEFF"/>
      </a:folHlink>
    </a:clrScheme>
    <a:fontScheme name="3_波形">
      <a:majorFont>
        <a:latin typeface="Candara"/>
        <a:ea typeface="华文新魏"/>
        <a:cs typeface=""/>
      </a:majorFont>
      <a:minorFont>
        <a:latin typeface="Candara"/>
        <a:ea typeface="华文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3_波形 1">
        <a:dk1>
          <a:srgbClr val="000000"/>
        </a:dk1>
        <a:lt1>
          <a:srgbClr val="FFFFFF"/>
        </a:lt1>
        <a:dk2>
          <a:srgbClr val="073E87"/>
        </a:dk2>
        <a:lt2>
          <a:srgbClr val="C6E7FC"/>
        </a:lt2>
        <a:accent1>
          <a:srgbClr val="31B6FD"/>
        </a:accent1>
        <a:accent2>
          <a:srgbClr val="4584D3"/>
        </a:accent2>
        <a:accent3>
          <a:srgbClr val="FFFFFF"/>
        </a:accent3>
        <a:accent4>
          <a:srgbClr val="000000"/>
        </a:accent4>
        <a:accent5>
          <a:srgbClr val="ADD7FE"/>
        </a:accent5>
        <a:accent6>
          <a:srgbClr val="3E77BF"/>
        </a:accent6>
        <a:hlink>
          <a:srgbClr val="0080FF"/>
        </a:hlink>
        <a:folHlink>
          <a:srgbClr val="5EAE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波形">
  <a:themeElements>
    <a:clrScheme name="4_波形 1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FFFFFF"/>
      </a:accent3>
      <a:accent4>
        <a:srgbClr val="000000"/>
      </a:accent4>
      <a:accent5>
        <a:srgbClr val="ADD7FE"/>
      </a:accent5>
      <a:accent6>
        <a:srgbClr val="3E77BF"/>
      </a:accent6>
      <a:hlink>
        <a:srgbClr val="0080FF"/>
      </a:hlink>
      <a:folHlink>
        <a:srgbClr val="5EAEFF"/>
      </a:folHlink>
    </a:clrScheme>
    <a:fontScheme name="4_波形">
      <a:majorFont>
        <a:latin typeface="Candara"/>
        <a:ea typeface="华文新魏"/>
        <a:cs typeface=""/>
      </a:majorFont>
      <a:minorFont>
        <a:latin typeface="Candara"/>
        <a:ea typeface="华文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4_波形 1">
        <a:dk1>
          <a:srgbClr val="000000"/>
        </a:dk1>
        <a:lt1>
          <a:srgbClr val="FFFFFF"/>
        </a:lt1>
        <a:dk2>
          <a:srgbClr val="073E87"/>
        </a:dk2>
        <a:lt2>
          <a:srgbClr val="C6E7FC"/>
        </a:lt2>
        <a:accent1>
          <a:srgbClr val="31B6FD"/>
        </a:accent1>
        <a:accent2>
          <a:srgbClr val="4584D3"/>
        </a:accent2>
        <a:accent3>
          <a:srgbClr val="FFFFFF"/>
        </a:accent3>
        <a:accent4>
          <a:srgbClr val="000000"/>
        </a:accent4>
        <a:accent5>
          <a:srgbClr val="ADD7FE"/>
        </a:accent5>
        <a:accent6>
          <a:srgbClr val="3E77BF"/>
        </a:accent6>
        <a:hlink>
          <a:srgbClr val="0080FF"/>
        </a:hlink>
        <a:folHlink>
          <a:srgbClr val="5EAE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波形">
  <a:themeElements>
    <a:clrScheme name="6_波形 1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FFFFFF"/>
      </a:accent3>
      <a:accent4>
        <a:srgbClr val="000000"/>
      </a:accent4>
      <a:accent5>
        <a:srgbClr val="ADD7FE"/>
      </a:accent5>
      <a:accent6>
        <a:srgbClr val="3E77BF"/>
      </a:accent6>
      <a:hlink>
        <a:srgbClr val="0080FF"/>
      </a:hlink>
      <a:folHlink>
        <a:srgbClr val="5EAEFF"/>
      </a:folHlink>
    </a:clrScheme>
    <a:fontScheme name="6_波形">
      <a:majorFont>
        <a:latin typeface="Candara"/>
        <a:ea typeface="华文新魏"/>
        <a:cs typeface=""/>
      </a:majorFont>
      <a:minorFont>
        <a:latin typeface="Candara"/>
        <a:ea typeface="华文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6_波形 1">
        <a:dk1>
          <a:srgbClr val="000000"/>
        </a:dk1>
        <a:lt1>
          <a:srgbClr val="FFFFFF"/>
        </a:lt1>
        <a:dk2>
          <a:srgbClr val="073E87"/>
        </a:dk2>
        <a:lt2>
          <a:srgbClr val="C6E7FC"/>
        </a:lt2>
        <a:accent1>
          <a:srgbClr val="31B6FD"/>
        </a:accent1>
        <a:accent2>
          <a:srgbClr val="4584D3"/>
        </a:accent2>
        <a:accent3>
          <a:srgbClr val="FFFFFF"/>
        </a:accent3>
        <a:accent4>
          <a:srgbClr val="000000"/>
        </a:accent4>
        <a:accent5>
          <a:srgbClr val="ADD7FE"/>
        </a:accent5>
        <a:accent6>
          <a:srgbClr val="3E77BF"/>
        </a:accent6>
        <a:hlink>
          <a:srgbClr val="0080FF"/>
        </a:hlink>
        <a:folHlink>
          <a:srgbClr val="5EAE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11919</Words>
  <Application>WPS 演示</Application>
  <PresentationFormat>全屏显示(4:3)</PresentationFormat>
  <Paragraphs>588</Paragraphs>
  <Slides>49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49</vt:i4>
      </vt:variant>
    </vt:vector>
  </HeadingPairs>
  <TitlesOfParts>
    <vt:vector size="67" baseType="lpstr">
      <vt:lpstr>Arial</vt:lpstr>
      <vt:lpstr>宋体</vt:lpstr>
      <vt:lpstr>Wingdings</vt:lpstr>
      <vt:lpstr>Candara</vt:lpstr>
      <vt:lpstr>华文新魏</vt:lpstr>
      <vt:lpstr>Symbol</vt:lpstr>
      <vt:lpstr>Calibri</vt:lpstr>
      <vt:lpstr>华文楷体</vt:lpstr>
      <vt:lpstr>微软雅黑</vt:lpstr>
      <vt:lpstr>Arial Unicode MS</vt:lpstr>
      <vt:lpstr>华文楷体</vt:lpstr>
      <vt:lpstr>黑体</vt:lpstr>
      <vt:lpstr>仿宋_GB2312</vt:lpstr>
      <vt:lpstr>仿宋</vt:lpstr>
      <vt:lpstr>波形</vt:lpstr>
      <vt:lpstr>3_波形</vt:lpstr>
      <vt:lpstr>4_波形</vt:lpstr>
      <vt:lpstr>6_波形</vt:lpstr>
      <vt:lpstr>第一章比赛场地和器材 第一条比赛场地 </vt:lpstr>
      <vt:lpstr>PowerPoint 演示文稿</vt:lpstr>
      <vt:lpstr>PowerPoint 演示文稿</vt:lpstr>
      <vt:lpstr>PowerPoint 演示文稿</vt:lpstr>
      <vt:lpstr>第二条比赛器材</vt:lpstr>
      <vt:lpstr>第二章    球队</vt:lpstr>
      <vt:lpstr>第四条 教练员和队长</vt:lpstr>
      <vt:lpstr>PowerPoint 演示文稿</vt:lpstr>
      <vt:lpstr>第三章 比赛准备 第五条 比赛准备</vt:lpstr>
      <vt:lpstr>第四章  比赛方法 第六条  比赛方法</vt:lpstr>
      <vt:lpstr>PowerPoint 演示文稿</vt:lpstr>
      <vt:lpstr>PowerPoint 演示文稿</vt:lpstr>
      <vt:lpstr>PowerPoint 演示文稿</vt:lpstr>
      <vt:lpstr>PowerPoint 演示文稿</vt:lpstr>
      <vt:lpstr>第八条  取消比赛资格</vt:lpstr>
      <vt:lpstr>第六章   比赛通则 第九条 击球员</vt:lpstr>
      <vt:lpstr>PowerPoint 演示文稿</vt:lpstr>
      <vt:lpstr>第十条  有效和无效比赛行为</vt:lpstr>
      <vt:lpstr>第十一条 球体移动</vt:lpstr>
      <vt:lpstr>PowerPoint 演示文稿</vt:lpstr>
      <vt:lpstr>PowerPoint 演示文稿</vt:lpstr>
      <vt:lpstr>第十二条    击球</vt:lpstr>
      <vt:lpstr>PowerPoint 演示文稿</vt:lpstr>
      <vt:lpstr>PowerPoint 演示文稿</vt:lpstr>
      <vt:lpstr>PowerPoint 演示文稿</vt:lpstr>
      <vt:lpstr>第十三条 过门</vt:lpstr>
      <vt:lpstr>PowerPoint 演示文稿</vt:lpstr>
      <vt:lpstr>一）自球未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高青县申请门球运动特色项目的汇报</dc:title>
  <dc:creator>未知用户</dc:creator>
  <cp:lastModifiedBy>古怪精灵</cp:lastModifiedBy>
  <cp:revision>164</cp:revision>
  <dcterms:created xsi:type="dcterms:W3CDTF">2013-10-25T03:15:00Z</dcterms:created>
  <dcterms:modified xsi:type="dcterms:W3CDTF">2025-09-01T00:18:11Z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  <property fmtid="{D5CDD505-2E9C-101B-9397-08002B2CF9AE}" pid="3" name="ICV">
    <vt:lpwstr>1891C03B70CD41709F7035D59C3D85EF_12</vt:lpwstr>
  </property>
</Properties>
</file>